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91" r:id="rId6"/>
    <p:sldId id="290" r:id="rId7"/>
    <p:sldId id="289" r:id="rId8"/>
    <p:sldId id="288" r:id="rId9"/>
    <p:sldId id="287" r:id="rId10"/>
    <p:sldId id="286" r:id="rId11"/>
    <p:sldId id="285" r:id="rId12"/>
    <p:sldId id="284" r:id="rId13"/>
    <p:sldId id="283" r:id="rId14"/>
    <p:sldId id="282" r:id="rId15"/>
    <p:sldId id="281" r:id="rId16"/>
    <p:sldId id="280" r:id="rId17"/>
    <p:sldId id="279" r:id="rId18"/>
    <p:sldId id="278" r:id="rId19"/>
    <p:sldId id="277" r:id="rId20"/>
    <p:sldId id="276" r:id="rId21"/>
    <p:sldId id="292" r:id="rId22"/>
    <p:sldId id="275" r:id="rId23"/>
    <p:sldId id="274" r:id="rId24"/>
    <p:sldId id="273" r:id="rId25"/>
    <p:sldId id="272" r:id="rId26"/>
    <p:sldId id="271" r:id="rId27"/>
    <p:sldId id="270" r:id="rId28"/>
    <p:sldId id="269" r:id="rId29"/>
    <p:sldId id="268" r:id="rId30"/>
    <p:sldId id="26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6915"/>
    <a:srgbClr val="3E5D2D"/>
    <a:srgbClr val="DCE7F0"/>
    <a:srgbClr val="CCECFF"/>
    <a:srgbClr val="E3F3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9" autoAdjust="0"/>
    <p:restoredTop sz="94660"/>
  </p:normalViewPr>
  <p:slideViewPr>
    <p:cSldViewPr>
      <p:cViewPr varScale="1">
        <p:scale>
          <a:sx n="70" d="100"/>
          <a:sy n="70" d="100"/>
        </p:scale>
        <p:origin x="14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386463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pic>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200" y="968375"/>
            <a:ext cx="9297988" cy="588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2"/>
          <p:cNvSpPr>
            <a:spLocks noChangeArrowheads="1"/>
          </p:cNvSpPr>
          <p:nvPr/>
        </p:nvSpPr>
        <p:spPr bwMode="ltGray">
          <a:xfrm>
            <a:off x="-76200" y="0"/>
            <a:ext cx="824237" cy="6858000"/>
          </a:xfrm>
          <a:prstGeom prst="rect">
            <a:avLst/>
          </a:prstGeom>
          <a:solidFill>
            <a:srgbClr val="4A661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Times New Roman" charset="0"/>
              <a:ea typeface="ＭＳ Ｐゴシック" charset="0"/>
            </a:endParaRPr>
          </a:p>
        </p:txBody>
      </p:sp>
      <p:sp>
        <p:nvSpPr>
          <p:cNvPr id="12" name="Footer Placeholder 11"/>
          <p:cNvSpPr>
            <a:spLocks noGrp="1" noChangeArrowheads="1"/>
          </p:cNvSpPr>
          <p:nvPr>
            <p:ph type="ftr" sz="quarter" idx="3"/>
          </p:nvPr>
        </p:nvSpPr>
        <p:spPr bwMode="auto">
          <a:xfrm>
            <a:off x="918153" y="6400800"/>
            <a:ext cx="823061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none" lIns="92075" tIns="46038" rIns="92075" bIns="46038" numCol="1" anchor="ctr" anchorCtr="0" compatLnSpc="1">
            <a:prstTxWarp prst="textNoShape">
              <a:avLst/>
            </a:prstTxWarp>
          </a:bodyPr>
          <a:lstStyle>
            <a:lvl1pPr algn="l">
              <a:defRPr sz="1100" smtClean="0">
                <a:solidFill>
                  <a:schemeClr val="tx1"/>
                </a:solidFill>
                <a:latin typeface="Times New Roman" charset="0"/>
                <a:ea typeface="ＭＳ Ｐゴシック" charset="0"/>
                <a:cs typeface="+mn-cs"/>
              </a:defRPr>
            </a:lvl1pPr>
          </a:lstStyle>
          <a:p>
            <a:pPr algn="r">
              <a:defRPr/>
            </a:pPr>
            <a:r>
              <a:rPr lang="en-US" dirty="0" smtClean="0"/>
              <a:t>Hutchison, </a:t>
            </a:r>
            <a:r>
              <a:rPr lang="en-US" i="1" dirty="0" smtClean="0"/>
              <a:t>Dimensions of Human Behavior: Person and Environment</a:t>
            </a:r>
            <a:r>
              <a:rPr lang="en-US" dirty="0" smtClean="0"/>
              <a:t>, Fifth Edition.  © 2015 SAGE Publications.</a:t>
            </a:r>
            <a:endParaRPr lang="en-US" dirty="0"/>
          </a:p>
        </p:txBody>
      </p:sp>
      <p:sp>
        <p:nvSpPr>
          <p:cNvPr id="13" name="Rectangle 12"/>
          <p:cNvSpPr/>
          <p:nvPr userDrawn="1"/>
        </p:nvSpPr>
        <p:spPr>
          <a:xfrm>
            <a:off x="990600" y="3805535"/>
            <a:ext cx="3200400" cy="461665"/>
          </a:xfrm>
          <a:prstGeom prst="rect">
            <a:avLst/>
          </a:prstGeom>
        </p:spPr>
        <p:txBody>
          <a:bodyPr wrap="square">
            <a:spAutoFit/>
          </a:bodyPr>
          <a:lstStyle/>
          <a:p>
            <a:r>
              <a:rPr lang="en-US" sz="2400" b="0" dirty="0" smtClean="0">
                <a:latin typeface="Arial" panose="020B0604020202020204" pitchFamily="34" charset="0"/>
                <a:cs typeface="Arial" panose="020B0604020202020204" pitchFamily="34" charset="0"/>
              </a:rPr>
              <a:t>DIMENSIONS OF</a:t>
            </a:r>
            <a:endParaRPr lang="en-US" sz="2400" b="0" dirty="0">
              <a:latin typeface="Arial" panose="020B0604020202020204" pitchFamily="34" charset="0"/>
              <a:cs typeface="Arial" panose="020B0604020202020204" pitchFamily="34" charset="0"/>
            </a:endParaRPr>
          </a:p>
        </p:txBody>
      </p:sp>
      <p:sp>
        <p:nvSpPr>
          <p:cNvPr id="14" name="Rectangle 13"/>
          <p:cNvSpPr/>
          <p:nvPr userDrawn="1"/>
        </p:nvSpPr>
        <p:spPr>
          <a:xfrm>
            <a:off x="6424940" y="4808696"/>
            <a:ext cx="2723823" cy="369332"/>
          </a:xfrm>
          <a:prstGeom prst="rect">
            <a:avLst/>
          </a:prstGeom>
        </p:spPr>
        <p:txBody>
          <a:bodyPr wrap="none">
            <a:spAutoFit/>
          </a:bodyPr>
          <a:lstStyle/>
          <a:p>
            <a:r>
              <a:rPr lang="en-US" dirty="0" smtClean="0">
                <a:latin typeface="Arial" panose="020B0604020202020204" pitchFamily="34" charset="0"/>
                <a:cs typeface="Arial" panose="020B0604020202020204" pitchFamily="34" charset="0"/>
              </a:rPr>
              <a:t>Person and Environment</a:t>
            </a:r>
            <a:endParaRPr lang="en-US" dirty="0">
              <a:latin typeface="Arial" panose="020B0604020202020204" pitchFamily="34" charset="0"/>
              <a:cs typeface="Arial" panose="020B0604020202020204" pitchFamily="34" charset="0"/>
            </a:endParaRPr>
          </a:p>
        </p:txBody>
      </p:sp>
      <p:sp>
        <p:nvSpPr>
          <p:cNvPr id="15" name="Rectangle 14"/>
          <p:cNvSpPr/>
          <p:nvPr userDrawn="1"/>
        </p:nvSpPr>
        <p:spPr>
          <a:xfrm>
            <a:off x="990600" y="4162365"/>
            <a:ext cx="6553200" cy="830997"/>
          </a:xfrm>
          <a:prstGeom prst="rect">
            <a:avLst/>
          </a:prstGeom>
        </p:spPr>
        <p:txBody>
          <a:bodyPr wrap="square">
            <a:spAutoFit/>
          </a:bodyPr>
          <a:lstStyle/>
          <a:p>
            <a:r>
              <a:rPr lang="en-US" sz="4800" dirty="0" smtClean="0">
                <a:latin typeface="Arial Black" panose="020B0A04020102020204" pitchFamily="34" charset="0"/>
              </a:rPr>
              <a:t>HUMAN BEHAVIOR</a:t>
            </a:r>
            <a:endParaRPr lang="en-US" sz="4800" dirty="0">
              <a:latin typeface="Arial Black" panose="020B0A04020102020204" pitchFamily="34" charset="0"/>
            </a:endParaRPr>
          </a:p>
        </p:txBody>
      </p:sp>
    </p:spTree>
    <p:extLst>
      <p:ext uri="{BB962C8B-B14F-4D97-AF65-F5344CB8AC3E}">
        <p14:creationId xmlns:p14="http://schemas.microsoft.com/office/powerpoint/2010/main" val="679757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0"/>
            <a:ext cx="8001000" cy="914400"/>
          </a:xfrm>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838200" y="1676400"/>
            <a:ext cx="8001000" cy="44497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82741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D77E32-CA48-4156-AD27-7A1025CB923D}" type="datetimeFigureOut">
              <a:rPr lang="en-US" smtClean="0"/>
              <a:t>3/25/2020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00263-1296-4980-BB95-37440313128D}" type="slidenum">
              <a:rPr lang="en-US" smtClean="0"/>
              <a:t>‹#›</a:t>
            </a:fld>
            <a:endParaRPr lang="en-US"/>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200" y="0"/>
            <a:ext cx="9220200" cy="3864634"/>
          </a:xfrm>
          <a:prstGeom prst="rect">
            <a:avLst/>
          </a:prstGeom>
          <a:gradFill flip="none" rotWithShape="1">
            <a:gsLst>
              <a:gs pos="24000">
                <a:srgbClr val="DCE7F0"/>
              </a:gs>
              <a:gs pos="65000">
                <a:schemeClr val="accent1">
                  <a:tint val="44500"/>
                  <a:satMod val="160000"/>
                  <a:alpha val="0"/>
                  <a:lumMod val="44000"/>
                  <a:lumOff val="56000"/>
                </a:schemeClr>
              </a:gs>
            </a:gsLst>
            <a:lin ang="5400000" scaled="1"/>
            <a:tileRect/>
          </a:gradFill>
        </p:spPr>
      </p:pic>
      <p:pic>
        <p:nvPicPr>
          <p:cNvPr id="9"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6200" y="359625"/>
            <a:ext cx="9220200" cy="6498375"/>
          </a:xfrm>
          <a:prstGeom prst="rect">
            <a:avLst/>
          </a:prstGeom>
          <a:gradFill>
            <a:gsLst>
              <a:gs pos="0">
                <a:schemeClr val="bg1">
                  <a:alpha val="0"/>
                </a:schemeClr>
              </a:gs>
              <a:gs pos="7000">
                <a:srgbClr val="E3F3F5"/>
              </a:gs>
              <a:gs pos="100000">
                <a:srgbClr val="CCECFF"/>
              </a:gs>
            </a:gsLst>
            <a:lin ang="5400000" scaled="1"/>
          </a:gradFill>
          <a:ln>
            <a:noFill/>
          </a:ln>
          <a:effectLst/>
        </p:spPr>
      </p:pic>
      <p:sp>
        <p:nvSpPr>
          <p:cNvPr id="12" name="Line 5"/>
          <p:cNvSpPr>
            <a:spLocks noChangeShapeType="1"/>
          </p:cNvSpPr>
          <p:nvPr/>
        </p:nvSpPr>
        <p:spPr bwMode="black">
          <a:xfrm>
            <a:off x="-76200" y="3972"/>
            <a:ext cx="8996363" cy="0"/>
          </a:xfrm>
          <a:prstGeom prst="line">
            <a:avLst/>
          </a:prstGeom>
          <a:noFill/>
          <a:ln w="12700">
            <a:solidFill>
              <a:schemeClr val="tx1"/>
            </a:solidFill>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dirty="0">
              <a:latin typeface="Times New Roman" charset="0"/>
              <a:ea typeface="ＭＳ Ｐゴシック" charset="0"/>
            </a:endParaRPr>
          </a:p>
        </p:txBody>
      </p:sp>
      <p:sp>
        <p:nvSpPr>
          <p:cNvPr id="14" name="Rectangle 13"/>
          <p:cNvSpPr txBox="1">
            <a:spLocks noChangeArrowheads="1"/>
          </p:cNvSpPr>
          <p:nvPr userDrawn="1"/>
        </p:nvSpPr>
        <p:spPr bwMode="auto">
          <a:xfrm>
            <a:off x="584500" y="6331527"/>
            <a:ext cx="8310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none" lIns="92075" tIns="46038" rIns="92075" bIns="46038" numCol="1" anchor="ctr" anchorCtr="0" compatLnSpc="1">
            <a:prstTxWarp prst="textNoShape">
              <a:avLst/>
            </a:prstTxWarp>
          </a:bodyPr>
          <a:lstStyle>
            <a:defPPr>
              <a:defRPr lang="en-US"/>
            </a:defPPr>
            <a:lvl1pPr marL="0" algn="l" defTabSz="914400" rtl="0" eaLnBrk="1" latinLnBrk="0" hangingPunct="1">
              <a:defRPr sz="1100" kern="1200" smtClean="0">
                <a:solidFill>
                  <a:schemeClr val="tx1"/>
                </a:solidFill>
                <a:latin typeface="Times New Roman" charset="0"/>
                <a:ea typeface="ＭＳ Ｐゴシック"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100" dirty="0" smtClean="0">
                <a:latin typeface="Times New Roman" panose="02020603050405020304" pitchFamily="18" charset="0"/>
                <a:cs typeface="Times New Roman" panose="02020603050405020304" pitchFamily="18" charset="0"/>
              </a:rPr>
              <a:t>Hutchison, </a:t>
            </a:r>
            <a:r>
              <a:rPr lang="en-US" sz="1100" i="1" dirty="0" smtClean="0">
                <a:latin typeface="Times New Roman" panose="02020603050405020304" pitchFamily="18" charset="0"/>
                <a:cs typeface="Times New Roman" panose="02020603050405020304" pitchFamily="18" charset="0"/>
              </a:rPr>
              <a:t>Dimensions of Human Behavior: Person and Environment</a:t>
            </a:r>
            <a:r>
              <a:rPr lang="en-US" sz="1100" dirty="0" smtClean="0">
                <a:latin typeface="Times New Roman" panose="02020603050405020304" pitchFamily="18" charset="0"/>
                <a:cs typeface="Times New Roman" panose="02020603050405020304" pitchFamily="18" charset="0"/>
              </a:rPr>
              <a:t>, Fifth Edition.  © 2015 SAGE Publications.</a:t>
            </a:r>
            <a:endParaRPr lang="en-US" sz="1100" dirty="0">
              <a:latin typeface="Times New Roman" panose="02020603050405020304" pitchFamily="18" charset="0"/>
              <a:cs typeface="Times New Roman" panose="02020603050405020304" pitchFamily="18" charset="0"/>
            </a:endParaRPr>
          </a:p>
        </p:txBody>
      </p:sp>
      <p:sp>
        <p:nvSpPr>
          <p:cNvPr id="7" name="Rectangle 6"/>
          <p:cNvSpPr/>
          <p:nvPr userDrawn="1"/>
        </p:nvSpPr>
        <p:spPr>
          <a:xfrm>
            <a:off x="-76200" y="0"/>
            <a:ext cx="660700" cy="6858000"/>
          </a:xfrm>
          <a:prstGeom prst="rect">
            <a:avLst/>
          </a:prstGeom>
          <a:solidFill>
            <a:srgbClr val="43691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571398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5486400"/>
            <a:ext cx="7696200"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Chapter 12: Formal Organization</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7052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Key Points Addressed</a:t>
            </a:r>
          </a:p>
        </p:txBody>
      </p:sp>
      <p:sp>
        <p:nvSpPr>
          <p:cNvPr id="3" name="Content Placeholder 2"/>
          <p:cNvSpPr>
            <a:spLocks noGrp="1"/>
          </p:cNvSpPr>
          <p:nvPr>
            <p:ph idx="1"/>
          </p:nvPr>
        </p:nvSpPr>
        <p:spPr>
          <a:xfrm>
            <a:off x="838200" y="1905000"/>
            <a:ext cx="8001000" cy="4221163"/>
          </a:xfrm>
        </p:spPr>
        <p:txBody>
          <a:bodyPr>
            <a:normAutofit/>
          </a:bodyPr>
          <a:lstStyle/>
          <a:p>
            <a:pPr>
              <a:lnSpc>
                <a:spcPct val="80000"/>
              </a:lnSpc>
              <a:defRPr/>
            </a:pPr>
            <a:r>
              <a:rPr lang="en-US" sz="2400" dirty="0"/>
              <a:t>A Definition of Formal Organizations</a:t>
            </a:r>
          </a:p>
          <a:p>
            <a:pPr marL="0" indent="0">
              <a:lnSpc>
                <a:spcPct val="80000"/>
              </a:lnSpc>
              <a:buFontTx/>
              <a:buNone/>
              <a:defRPr/>
            </a:pPr>
            <a:endParaRPr lang="en-US" sz="2400" dirty="0"/>
          </a:p>
          <a:p>
            <a:pPr>
              <a:lnSpc>
                <a:spcPct val="80000"/>
              </a:lnSpc>
              <a:defRPr/>
            </a:pPr>
            <a:r>
              <a:rPr lang="en-US" sz="2400" dirty="0"/>
              <a:t>Perspectives on Formal Organizations</a:t>
            </a:r>
          </a:p>
          <a:p>
            <a:pPr marL="0" indent="0">
              <a:lnSpc>
                <a:spcPct val="80000"/>
              </a:lnSpc>
              <a:buFontTx/>
              <a:buNone/>
              <a:defRPr/>
            </a:pPr>
            <a:endParaRPr lang="en-US" sz="2400" dirty="0"/>
          </a:p>
          <a:p>
            <a:pPr>
              <a:lnSpc>
                <a:spcPct val="80000"/>
              </a:lnSpc>
              <a:defRPr/>
            </a:pPr>
            <a:r>
              <a:rPr lang="en-US" sz="2400" dirty="0"/>
              <a:t>Burnout: A Negative Organizational Outcome</a:t>
            </a:r>
          </a:p>
          <a:p>
            <a:pPr marL="0" indent="0">
              <a:lnSpc>
                <a:spcPct val="80000"/>
              </a:lnSpc>
              <a:buFontTx/>
              <a:buNone/>
              <a:defRPr/>
            </a:pPr>
            <a:endParaRPr lang="en-US" sz="2400" dirty="0"/>
          </a:p>
          <a:p>
            <a:pPr>
              <a:lnSpc>
                <a:spcPct val="80000"/>
              </a:lnSpc>
              <a:defRPr/>
            </a:pPr>
            <a:r>
              <a:rPr lang="en-US" sz="2400" dirty="0"/>
              <a:t>Social Work and Formal Organizations</a:t>
            </a:r>
          </a:p>
          <a:p>
            <a:pPr marL="0" indent="0">
              <a:lnSpc>
                <a:spcPct val="80000"/>
              </a:lnSpc>
              <a:buFontTx/>
              <a:buNone/>
              <a:defRPr/>
            </a:pPr>
            <a:endParaRPr lang="en-US" sz="2400" dirty="0"/>
          </a:p>
          <a:p>
            <a:pPr>
              <a:lnSpc>
                <a:spcPct val="80000"/>
              </a:lnSpc>
              <a:defRPr/>
            </a:pPr>
            <a:r>
              <a:rPr lang="en-US" sz="2400" dirty="0"/>
              <a:t>Social Work Leadership in Formal Organizations </a:t>
            </a:r>
          </a:p>
          <a:p>
            <a:pPr marL="0" indent="0">
              <a:lnSpc>
                <a:spcPct val="80000"/>
              </a:lnSpc>
              <a:buFontTx/>
              <a:buNone/>
              <a:defRPr/>
            </a:pPr>
            <a:endParaRPr lang="en-US" sz="2400" dirty="0"/>
          </a:p>
          <a:p>
            <a:pPr>
              <a:lnSpc>
                <a:spcPct val="80000"/>
              </a:lnSpc>
              <a:defRPr/>
            </a:pPr>
            <a:r>
              <a:rPr lang="en-US" sz="2400" dirty="0"/>
              <a:t>Culturally Sensitive Care Systems</a:t>
            </a:r>
          </a:p>
          <a:p>
            <a:endParaRPr lang="en-US" sz="2400" dirty="0"/>
          </a:p>
        </p:txBody>
      </p:sp>
    </p:spTree>
    <p:extLst>
      <p:ext uri="{BB962C8B-B14F-4D97-AF65-F5344CB8AC3E}">
        <p14:creationId xmlns:p14="http://schemas.microsoft.com/office/powerpoint/2010/main" val="3952335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 Definition of Formal Organizations </a:t>
            </a:r>
          </a:p>
        </p:txBody>
      </p:sp>
      <p:sp>
        <p:nvSpPr>
          <p:cNvPr id="3" name="Content Placeholder 2"/>
          <p:cNvSpPr>
            <a:spLocks noGrp="1"/>
          </p:cNvSpPr>
          <p:nvPr>
            <p:ph idx="1"/>
          </p:nvPr>
        </p:nvSpPr>
        <p:spPr/>
        <p:txBody>
          <a:bodyPr>
            <a:normAutofit lnSpcReduction="10000"/>
          </a:bodyPr>
          <a:lstStyle/>
          <a:p>
            <a:pPr>
              <a:defRPr/>
            </a:pPr>
            <a:r>
              <a:rPr lang="en-US" sz="2800" dirty="0"/>
              <a:t>A collectivity of people with a high degree of formal structure, working together to  meet common goals</a:t>
            </a:r>
          </a:p>
          <a:p>
            <a:pPr>
              <a:defRPr/>
            </a:pPr>
            <a:endParaRPr lang="en-US" sz="2800" dirty="0" smtClean="0"/>
          </a:p>
          <a:p>
            <a:pPr>
              <a:defRPr/>
            </a:pPr>
            <a:r>
              <a:rPr lang="en-US" sz="2800" dirty="0" smtClean="0"/>
              <a:t>Can </a:t>
            </a:r>
            <a:r>
              <a:rPr lang="en-US" sz="2800" dirty="0"/>
              <a:t>differ in:</a:t>
            </a:r>
          </a:p>
          <a:p>
            <a:pPr lvl="1">
              <a:defRPr/>
            </a:pPr>
            <a:r>
              <a:rPr lang="en-US" sz="2400" dirty="0"/>
              <a:t>Size</a:t>
            </a:r>
          </a:p>
          <a:p>
            <a:pPr lvl="1">
              <a:defRPr/>
            </a:pPr>
            <a:r>
              <a:rPr lang="en-US" sz="2400" dirty="0"/>
              <a:t>Structure</a:t>
            </a:r>
          </a:p>
          <a:p>
            <a:pPr lvl="1">
              <a:defRPr/>
            </a:pPr>
            <a:r>
              <a:rPr lang="en-US" sz="2400" dirty="0"/>
              <a:t>Culture</a:t>
            </a:r>
          </a:p>
          <a:p>
            <a:pPr lvl="1">
              <a:defRPr/>
            </a:pPr>
            <a:r>
              <a:rPr lang="en-US" sz="2400" dirty="0"/>
              <a:t>Goals</a:t>
            </a:r>
          </a:p>
          <a:p>
            <a:pPr lvl="1">
              <a:defRPr/>
            </a:pPr>
            <a:r>
              <a:rPr lang="en-US" sz="2400" dirty="0"/>
              <a:t>Functions</a:t>
            </a:r>
          </a:p>
          <a:p>
            <a:endParaRPr lang="en-US" dirty="0"/>
          </a:p>
        </p:txBody>
      </p:sp>
    </p:spTree>
    <p:extLst>
      <p:ext uri="{BB962C8B-B14F-4D97-AF65-F5344CB8AC3E}">
        <p14:creationId xmlns:p14="http://schemas.microsoft.com/office/powerpoint/2010/main" val="815514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0"/>
            <a:ext cx="8001000" cy="685800"/>
          </a:xfrm>
        </p:spPr>
        <p:txBody>
          <a:bodyPr>
            <a:normAutofit/>
          </a:bodyPr>
          <a:lstStyle/>
          <a:p>
            <a:r>
              <a:rPr lang="en-US" sz="2800" dirty="0"/>
              <a:t>A Definition of Formal Organizations </a:t>
            </a:r>
          </a:p>
        </p:txBody>
      </p:sp>
      <p:sp>
        <p:nvSpPr>
          <p:cNvPr id="3" name="Content Placeholder 2"/>
          <p:cNvSpPr>
            <a:spLocks noGrp="1"/>
          </p:cNvSpPr>
          <p:nvPr>
            <p:ph idx="1"/>
          </p:nvPr>
        </p:nvSpPr>
        <p:spPr>
          <a:xfrm>
            <a:off x="838200" y="1981200"/>
            <a:ext cx="8001000" cy="4144963"/>
          </a:xfrm>
        </p:spPr>
        <p:txBody>
          <a:bodyPr>
            <a:noAutofit/>
          </a:bodyPr>
          <a:lstStyle/>
          <a:p>
            <a:pPr>
              <a:lnSpc>
                <a:spcPct val="80000"/>
              </a:lnSpc>
              <a:defRPr/>
            </a:pPr>
            <a:r>
              <a:rPr lang="en-US" sz="3000" dirty="0"/>
              <a:t>Helps individuals meet their needs</a:t>
            </a:r>
          </a:p>
          <a:p>
            <a:pPr>
              <a:lnSpc>
                <a:spcPct val="80000"/>
              </a:lnSpc>
              <a:defRPr/>
            </a:pPr>
            <a:r>
              <a:rPr lang="en-US" sz="3000" dirty="0"/>
              <a:t>Helps individuals fulfill goals</a:t>
            </a:r>
          </a:p>
          <a:p>
            <a:pPr>
              <a:lnSpc>
                <a:spcPct val="80000"/>
              </a:lnSpc>
              <a:defRPr/>
            </a:pPr>
            <a:r>
              <a:rPr lang="en-US" sz="3000" dirty="0"/>
              <a:t>Nurtures individual development</a:t>
            </a:r>
          </a:p>
          <a:p>
            <a:pPr>
              <a:lnSpc>
                <a:spcPct val="80000"/>
              </a:lnSpc>
              <a:defRPr/>
            </a:pPr>
            <a:r>
              <a:rPr lang="en-US" sz="3000" dirty="0"/>
              <a:t>Makes stressful demands</a:t>
            </a:r>
          </a:p>
          <a:p>
            <a:pPr>
              <a:lnSpc>
                <a:spcPct val="80000"/>
              </a:lnSpc>
              <a:defRPr/>
            </a:pPr>
            <a:r>
              <a:rPr lang="en-US" sz="3000" dirty="0"/>
              <a:t>Thwarts goals</a:t>
            </a:r>
          </a:p>
          <a:p>
            <a:pPr>
              <a:lnSpc>
                <a:spcPct val="80000"/>
              </a:lnSpc>
              <a:defRPr/>
            </a:pPr>
            <a:r>
              <a:rPr lang="en-US" sz="3000" dirty="0"/>
              <a:t>Inhibits holistic development</a:t>
            </a:r>
          </a:p>
          <a:p>
            <a:pPr>
              <a:lnSpc>
                <a:spcPct val="80000"/>
              </a:lnSpc>
              <a:defRPr/>
            </a:pPr>
            <a:r>
              <a:rPr lang="en-US" sz="3000" dirty="0"/>
              <a:t>Constrains behavior</a:t>
            </a:r>
          </a:p>
          <a:p>
            <a:endParaRPr lang="en-US" sz="3000" dirty="0"/>
          </a:p>
        </p:txBody>
      </p:sp>
    </p:spTree>
    <p:extLst>
      <p:ext uri="{BB962C8B-B14F-4D97-AF65-F5344CB8AC3E}">
        <p14:creationId xmlns:p14="http://schemas.microsoft.com/office/powerpoint/2010/main" val="275968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Perspectives on Formal Organizations</a:t>
            </a:r>
          </a:p>
        </p:txBody>
      </p:sp>
      <p:sp>
        <p:nvSpPr>
          <p:cNvPr id="3" name="Content Placeholder 2"/>
          <p:cNvSpPr>
            <a:spLocks noGrp="1"/>
          </p:cNvSpPr>
          <p:nvPr>
            <p:ph idx="1"/>
          </p:nvPr>
        </p:nvSpPr>
        <p:spPr>
          <a:xfrm>
            <a:off x="838200" y="1981200"/>
            <a:ext cx="8001000" cy="4144963"/>
          </a:xfrm>
        </p:spPr>
        <p:txBody>
          <a:bodyPr/>
          <a:lstStyle/>
          <a:p>
            <a:pPr>
              <a:lnSpc>
                <a:spcPct val="80000"/>
              </a:lnSpc>
              <a:defRPr/>
            </a:pPr>
            <a:r>
              <a:rPr lang="en-US" sz="2600" dirty="0"/>
              <a:t>Contemporary Organizational Theories:</a:t>
            </a:r>
          </a:p>
          <a:p>
            <a:pPr lvl="1">
              <a:lnSpc>
                <a:spcPct val="80000"/>
              </a:lnSpc>
              <a:defRPr/>
            </a:pPr>
            <a:r>
              <a:rPr lang="en-US" sz="2400" dirty="0"/>
              <a:t>Challenges rationality of formal organizations but image of the modern organization as a rational instrument of efficiency and predictability has lasting influence on theories</a:t>
            </a:r>
          </a:p>
          <a:p>
            <a:pPr lvl="1">
              <a:lnSpc>
                <a:spcPct val="80000"/>
              </a:lnSpc>
              <a:defRPr/>
            </a:pPr>
            <a:r>
              <a:rPr lang="en-US" sz="2400" dirty="0"/>
              <a:t>Recognize some sort of relationship between organization and environment </a:t>
            </a:r>
          </a:p>
          <a:p>
            <a:pPr lvl="1">
              <a:lnSpc>
                <a:spcPct val="80000"/>
              </a:lnSpc>
              <a:defRPr/>
            </a:pPr>
            <a:r>
              <a:rPr lang="en-US" sz="2400" dirty="0"/>
              <a:t>Challenged and raised questions about domination and oppression in organizational life</a:t>
            </a:r>
          </a:p>
          <a:p>
            <a:pPr lvl="1">
              <a:lnSpc>
                <a:spcPct val="80000"/>
              </a:lnSpc>
              <a:defRPr/>
            </a:pPr>
            <a:r>
              <a:rPr lang="en-US" sz="2400" dirty="0"/>
              <a:t>Are influenced by the national culture of the theorists who developed them</a:t>
            </a:r>
          </a:p>
          <a:p>
            <a:endParaRPr lang="en-US" dirty="0"/>
          </a:p>
        </p:txBody>
      </p:sp>
    </p:spTree>
    <p:extLst>
      <p:ext uri="{BB962C8B-B14F-4D97-AF65-F5344CB8AC3E}">
        <p14:creationId xmlns:p14="http://schemas.microsoft.com/office/powerpoint/2010/main" val="190374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Consider</a:t>
            </a:r>
          </a:p>
        </p:txBody>
      </p:sp>
      <p:sp>
        <p:nvSpPr>
          <p:cNvPr id="3" name="Content Placeholder 2"/>
          <p:cNvSpPr>
            <a:spLocks noGrp="1"/>
          </p:cNvSpPr>
          <p:nvPr>
            <p:ph idx="1"/>
          </p:nvPr>
        </p:nvSpPr>
        <p:spPr/>
        <p:txBody>
          <a:bodyPr>
            <a:normAutofit/>
          </a:bodyPr>
          <a:lstStyle/>
          <a:p>
            <a:pPr>
              <a:defRPr/>
            </a:pPr>
            <a:r>
              <a:rPr lang="en-US" sz="2900" dirty="0"/>
              <a:t>Are organizational theories constructed according to worldview, tied up in culture, and do they vary from nation to nation?</a:t>
            </a:r>
          </a:p>
          <a:p>
            <a:pPr>
              <a:defRPr/>
            </a:pPr>
            <a:endParaRPr lang="en-US" sz="2900" dirty="0" smtClean="0"/>
          </a:p>
          <a:p>
            <a:pPr>
              <a:defRPr/>
            </a:pPr>
            <a:r>
              <a:rPr lang="en-US" sz="2900" dirty="0" smtClean="0"/>
              <a:t>How </a:t>
            </a:r>
            <a:r>
              <a:rPr lang="en-US" sz="2900" dirty="0"/>
              <a:t>can social workers in the U.S. provide caring services in organizations that operate within a societal context that reveres the market?</a:t>
            </a:r>
          </a:p>
          <a:p>
            <a:endParaRPr lang="en-US" sz="2900" dirty="0"/>
          </a:p>
        </p:txBody>
      </p:sp>
    </p:spTree>
    <p:extLst>
      <p:ext uri="{BB962C8B-B14F-4D97-AF65-F5344CB8AC3E}">
        <p14:creationId xmlns:p14="http://schemas.microsoft.com/office/powerpoint/2010/main" val="4119584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Rational Perspective</a:t>
            </a:r>
          </a:p>
        </p:txBody>
      </p:sp>
      <p:sp>
        <p:nvSpPr>
          <p:cNvPr id="4" name="AutoShape 6"/>
          <p:cNvSpPr>
            <a:spLocks noChangeArrowheads="1"/>
          </p:cNvSpPr>
          <p:nvPr/>
        </p:nvSpPr>
        <p:spPr bwMode="auto">
          <a:xfrm>
            <a:off x="3886200" y="2209800"/>
            <a:ext cx="914400" cy="609600"/>
          </a:xfrm>
          <a:prstGeom prst="rightArrow">
            <a:avLst>
              <a:gd name="adj1" fmla="val 50000"/>
              <a:gd name="adj2" fmla="val 35000"/>
            </a:avLst>
          </a:prstGeom>
          <a:solidFill>
            <a:srgbClr val="80008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Times New Roman" charset="0"/>
              <a:ea typeface="ＭＳ Ｐゴシック" charset="0"/>
            </a:endParaRPr>
          </a:p>
        </p:txBody>
      </p:sp>
      <p:sp>
        <p:nvSpPr>
          <p:cNvPr id="6" name="Rectangle 4"/>
          <p:cNvSpPr txBox="1">
            <a:spLocks noChangeArrowheads="1"/>
          </p:cNvSpPr>
          <p:nvPr/>
        </p:nvSpPr>
        <p:spPr>
          <a:xfrm>
            <a:off x="609600" y="2057400"/>
            <a:ext cx="3657600" cy="40386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defRPr/>
            </a:pPr>
            <a:r>
              <a:rPr lang="en-US" sz="2600" dirty="0" smtClean="0">
                <a:cs typeface="+mn-cs"/>
              </a:rPr>
              <a:t>Organizational Structures (i.e. job positions, salary scales, employee benefits, etc.)</a:t>
            </a:r>
          </a:p>
          <a:p>
            <a:pPr>
              <a:lnSpc>
                <a:spcPct val="90000"/>
              </a:lnSpc>
              <a:defRPr/>
            </a:pPr>
            <a:endParaRPr lang="en-US" sz="2600" dirty="0" smtClean="0">
              <a:cs typeface="+mn-cs"/>
            </a:endParaRPr>
          </a:p>
          <a:p>
            <a:pPr>
              <a:lnSpc>
                <a:spcPct val="90000"/>
              </a:lnSpc>
              <a:defRPr/>
            </a:pPr>
            <a:r>
              <a:rPr lang="en-US" sz="2600" dirty="0" smtClean="0">
                <a:cs typeface="+mn-cs"/>
              </a:rPr>
              <a:t>Organizational Processes              </a:t>
            </a:r>
          </a:p>
          <a:p>
            <a:pPr>
              <a:lnSpc>
                <a:spcPct val="90000"/>
              </a:lnSpc>
              <a:defRPr/>
            </a:pPr>
            <a:r>
              <a:rPr lang="en-US" sz="2600" dirty="0" smtClean="0">
                <a:cs typeface="+mn-cs"/>
              </a:rPr>
              <a:t>(i.e. hiring and firing process; communication networks, etc.)</a:t>
            </a:r>
          </a:p>
        </p:txBody>
      </p:sp>
      <p:sp>
        <p:nvSpPr>
          <p:cNvPr id="7" name="AutoShape 6"/>
          <p:cNvSpPr>
            <a:spLocks noChangeArrowheads="1"/>
          </p:cNvSpPr>
          <p:nvPr/>
        </p:nvSpPr>
        <p:spPr bwMode="auto">
          <a:xfrm>
            <a:off x="4038600" y="4495800"/>
            <a:ext cx="914400" cy="609600"/>
          </a:xfrm>
          <a:prstGeom prst="rightArrow">
            <a:avLst>
              <a:gd name="adj1" fmla="val 50000"/>
              <a:gd name="adj2" fmla="val 35000"/>
            </a:avLst>
          </a:prstGeom>
          <a:solidFill>
            <a:srgbClr val="80008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Times New Roman" charset="0"/>
              <a:ea typeface="ＭＳ Ｐゴシック" charset="0"/>
            </a:endParaRPr>
          </a:p>
        </p:txBody>
      </p:sp>
      <p:sp>
        <p:nvSpPr>
          <p:cNvPr id="8" name="Rectangle 5"/>
          <p:cNvSpPr txBox="1">
            <a:spLocks noChangeArrowheads="1"/>
          </p:cNvSpPr>
          <p:nvPr/>
        </p:nvSpPr>
        <p:spPr>
          <a:xfrm>
            <a:off x="5029200" y="1447800"/>
            <a:ext cx="3810000" cy="4419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defRPr/>
            </a:pPr>
            <a:endParaRPr lang="en-US" sz="2600" dirty="0" smtClean="0"/>
          </a:p>
          <a:p>
            <a:pPr>
              <a:lnSpc>
                <a:spcPct val="90000"/>
              </a:lnSpc>
              <a:defRPr/>
            </a:pPr>
            <a:endParaRPr lang="en-US" sz="2600" dirty="0" smtClean="0"/>
          </a:p>
          <a:p>
            <a:pPr>
              <a:lnSpc>
                <a:spcPct val="90000"/>
              </a:lnSpc>
              <a:buFontTx/>
              <a:buNone/>
              <a:defRPr/>
            </a:pPr>
            <a:r>
              <a:rPr lang="en-US" sz="2600" dirty="0" smtClean="0"/>
              <a:t>	Efficiency </a:t>
            </a:r>
          </a:p>
          <a:p>
            <a:pPr>
              <a:lnSpc>
                <a:spcPct val="90000"/>
              </a:lnSpc>
              <a:buFontTx/>
              <a:buNone/>
              <a:defRPr/>
            </a:pPr>
            <a:r>
              <a:rPr lang="en-US" sz="2600" dirty="0" smtClean="0"/>
              <a:t>		and </a:t>
            </a:r>
          </a:p>
          <a:p>
            <a:pPr>
              <a:lnSpc>
                <a:spcPct val="90000"/>
              </a:lnSpc>
              <a:buFontTx/>
              <a:buNone/>
              <a:defRPr/>
            </a:pPr>
            <a:r>
              <a:rPr lang="en-US" sz="2600" dirty="0" smtClean="0"/>
              <a:t>		Effectiveness:</a:t>
            </a:r>
          </a:p>
          <a:p>
            <a:pPr lvl="1">
              <a:lnSpc>
                <a:spcPct val="90000"/>
              </a:lnSpc>
              <a:defRPr/>
            </a:pPr>
            <a:endParaRPr lang="en-US" sz="2300" dirty="0" smtClean="0"/>
          </a:p>
          <a:p>
            <a:pPr lvl="1">
              <a:lnSpc>
                <a:spcPct val="90000"/>
              </a:lnSpc>
              <a:defRPr/>
            </a:pPr>
            <a:r>
              <a:rPr lang="en-US" sz="2300" dirty="0" smtClean="0"/>
              <a:t>Meeting the organizations goals in the most efficient manner possible</a:t>
            </a:r>
          </a:p>
          <a:p>
            <a:pPr marL="0" indent="0">
              <a:lnSpc>
                <a:spcPct val="90000"/>
              </a:lnSpc>
              <a:buFontTx/>
              <a:buNone/>
              <a:defRPr/>
            </a:pPr>
            <a:endParaRPr lang="en-US" sz="2600" dirty="0" smtClean="0"/>
          </a:p>
        </p:txBody>
      </p:sp>
    </p:spTree>
    <p:extLst>
      <p:ext uri="{BB962C8B-B14F-4D97-AF65-F5344CB8AC3E}">
        <p14:creationId xmlns:p14="http://schemas.microsoft.com/office/powerpoint/2010/main" val="118860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Rational Perspective Cont.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752600"/>
            <a:ext cx="7764613"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1205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smtClean="0"/>
              <a:t>Consider:</a:t>
            </a:r>
            <a:endParaRPr lang="en-US" sz="4000" dirty="0"/>
          </a:p>
        </p:txBody>
      </p:sp>
      <p:sp>
        <p:nvSpPr>
          <p:cNvPr id="3" name="Content Placeholder 2"/>
          <p:cNvSpPr>
            <a:spLocks noGrp="1"/>
          </p:cNvSpPr>
          <p:nvPr>
            <p:ph idx="1"/>
          </p:nvPr>
        </p:nvSpPr>
        <p:spPr/>
        <p:txBody>
          <a:bodyPr>
            <a:normAutofit lnSpcReduction="10000"/>
          </a:bodyPr>
          <a:lstStyle/>
          <a:p>
            <a:pPr>
              <a:defRPr/>
            </a:pPr>
            <a:r>
              <a:rPr lang="en-US" sz="2800" dirty="0"/>
              <a:t>Why is emphasis on best practices and evidence-based practice considered to be a derivative of scientific management?</a:t>
            </a:r>
          </a:p>
          <a:p>
            <a:pPr>
              <a:defRPr/>
            </a:pPr>
            <a:endParaRPr lang="en-US" sz="2800" dirty="0" smtClean="0"/>
          </a:p>
          <a:p>
            <a:pPr>
              <a:defRPr/>
            </a:pPr>
            <a:r>
              <a:rPr lang="en-US" sz="2800" dirty="0" smtClean="0"/>
              <a:t>Why </a:t>
            </a:r>
            <a:r>
              <a:rPr lang="en-US" sz="2800" dirty="0"/>
              <a:t>are social service organizations better suited to Theory Y management of organizational development theory?</a:t>
            </a:r>
          </a:p>
          <a:p>
            <a:pPr>
              <a:defRPr/>
            </a:pPr>
            <a:endParaRPr lang="en-US" sz="2800" dirty="0" smtClean="0"/>
          </a:p>
          <a:p>
            <a:pPr>
              <a:defRPr/>
            </a:pPr>
            <a:r>
              <a:rPr lang="en-US" sz="2800" dirty="0" smtClean="0"/>
              <a:t>How </a:t>
            </a:r>
            <a:r>
              <a:rPr lang="en-US" sz="2800" dirty="0"/>
              <a:t>was Theory X and Theory Y illustrated in Beacon Center? </a:t>
            </a:r>
          </a:p>
          <a:p>
            <a:endParaRPr lang="en-US" sz="2800" dirty="0"/>
          </a:p>
        </p:txBody>
      </p:sp>
    </p:spTree>
    <p:extLst>
      <p:ext uri="{BB962C8B-B14F-4D97-AF65-F5344CB8AC3E}">
        <p14:creationId xmlns:p14="http://schemas.microsoft.com/office/powerpoint/2010/main" val="3984887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Systems Perspective</a:t>
            </a:r>
          </a:p>
        </p:txBody>
      </p:sp>
      <p:sp>
        <p:nvSpPr>
          <p:cNvPr id="3" name="Content Placeholder 2"/>
          <p:cNvSpPr>
            <a:spLocks noGrp="1"/>
          </p:cNvSpPr>
          <p:nvPr>
            <p:ph idx="1"/>
          </p:nvPr>
        </p:nvSpPr>
        <p:spPr/>
        <p:txBody>
          <a:bodyPr>
            <a:normAutofit lnSpcReduction="10000"/>
          </a:bodyPr>
          <a:lstStyle/>
          <a:p>
            <a:r>
              <a:rPr lang="en-US" altLang="en-US" sz="2600" dirty="0"/>
              <a:t>Organizations are in constant interaction with its multiple environments – social, political, economic, cultural, technological – and must be able to adapt to environmental change</a:t>
            </a:r>
          </a:p>
          <a:p>
            <a:endParaRPr lang="en-US" altLang="en-US" sz="2600" dirty="0" smtClean="0"/>
          </a:p>
          <a:p>
            <a:r>
              <a:rPr lang="en-US" altLang="en-US" sz="2600" dirty="0" smtClean="0"/>
              <a:t>Organizations </a:t>
            </a:r>
            <a:r>
              <a:rPr lang="en-US" altLang="en-US" sz="2600" dirty="0"/>
              <a:t>are composed of interrelated systems that must be integrated in order to achieve the organization’s goals and meet environmental demands</a:t>
            </a:r>
          </a:p>
          <a:p>
            <a:endParaRPr lang="en-US" altLang="en-US" sz="2600" dirty="0" smtClean="0"/>
          </a:p>
          <a:p>
            <a:r>
              <a:rPr lang="en-US" altLang="en-US" sz="2600" dirty="0" smtClean="0"/>
              <a:t>There </a:t>
            </a:r>
            <a:r>
              <a:rPr lang="en-US" altLang="en-US" sz="2600" dirty="0"/>
              <a:t>are many ways to reach the same ends</a:t>
            </a:r>
          </a:p>
          <a:p>
            <a:endParaRPr lang="en-US" sz="2600" dirty="0"/>
          </a:p>
        </p:txBody>
      </p:sp>
    </p:spTree>
    <p:extLst>
      <p:ext uri="{BB962C8B-B14F-4D97-AF65-F5344CB8AC3E}">
        <p14:creationId xmlns:p14="http://schemas.microsoft.com/office/powerpoint/2010/main" val="159306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Systems Perspective Cont.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05000"/>
            <a:ext cx="8376257"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3045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Consider</a:t>
            </a:r>
          </a:p>
        </p:txBody>
      </p:sp>
      <p:sp>
        <p:nvSpPr>
          <p:cNvPr id="3" name="Content Placeholder 2"/>
          <p:cNvSpPr>
            <a:spLocks noGrp="1"/>
          </p:cNvSpPr>
          <p:nvPr>
            <p:ph idx="1"/>
          </p:nvPr>
        </p:nvSpPr>
        <p:spPr>
          <a:xfrm>
            <a:off x="914400" y="1828800"/>
            <a:ext cx="7924800" cy="4297363"/>
          </a:xfrm>
        </p:spPr>
        <p:txBody>
          <a:bodyPr>
            <a:normAutofit lnSpcReduction="10000"/>
          </a:bodyPr>
          <a:lstStyle/>
          <a:p>
            <a:pPr>
              <a:defRPr/>
            </a:pPr>
            <a:r>
              <a:rPr lang="en-US" sz="2800" dirty="0"/>
              <a:t>Which of the systems models helps social service organizations resolve such important issues as which clients to serve, which services to provide, how to organize service provision, and how to define staff and client roles? How so?</a:t>
            </a:r>
          </a:p>
          <a:p>
            <a:pPr>
              <a:defRPr/>
            </a:pPr>
            <a:endParaRPr lang="en-US" sz="2800" dirty="0" smtClean="0"/>
          </a:p>
          <a:p>
            <a:pPr>
              <a:defRPr/>
            </a:pPr>
            <a:r>
              <a:rPr lang="en-US" sz="2800" dirty="0" smtClean="0"/>
              <a:t>Which </a:t>
            </a:r>
            <a:r>
              <a:rPr lang="en-US" sz="2800" dirty="0"/>
              <a:t>model highlights understanding services from the points of view of clients and other actors in the environment? How so?</a:t>
            </a:r>
          </a:p>
          <a:p>
            <a:endParaRPr lang="en-US" sz="2800" dirty="0"/>
          </a:p>
        </p:txBody>
      </p:sp>
    </p:spTree>
    <p:extLst>
      <p:ext uri="{BB962C8B-B14F-4D97-AF65-F5344CB8AC3E}">
        <p14:creationId xmlns:p14="http://schemas.microsoft.com/office/powerpoint/2010/main" val="3131548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Interactional/Interpretive Perspective</a:t>
            </a:r>
            <a:endParaRPr lang="en-US" sz="3600" dirty="0"/>
          </a:p>
        </p:txBody>
      </p:sp>
      <p:sp>
        <p:nvSpPr>
          <p:cNvPr id="3" name="Content Placeholder 2"/>
          <p:cNvSpPr>
            <a:spLocks noGrp="1"/>
          </p:cNvSpPr>
          <p:nvPr>
            <p:ph idx="1"/>
          </p:nvPr>
        </p:nvSpPr>
        <p:spPr>
          <a:xfrm>
            <a:off x="762000" y="2286000"/>
            <a:ext cx="8077200" cy="4114800"/>
          </a:xfrm>
        </p:spPr>
        <p:txBody>
          <a:bodyPr>
            <a:normAutofit fontScale="92500" lnSpcReduction="20000"/>
          </a:bodyPr>
          <a:lstStyle/>
          <a:p>
            <a:pPr>
              <a:defRPr/>
            </a:pPr>
            <a:r>
              <a:rPr lang="en-US" sz="2600" dirty="0"/>
              <a:t>Organizations provide members with a sense of connection and meaning</a:t>
            </a:r>
          </a:p>
          <a:p>
            <a:pPr>
              <a:defRPr/>
            </a:pPr>
            <a:endParaRPr lang="en-US" sz="2600" dirty="0" smtClean="0"/>
          </a:p>
          <a:p>
            <a:pPr>
              <a:defRPr/>
            </a:pPr>
            <a:r>
              <a:rPr lang="en-US" sz="2600" dirty="0" smtClean="0"/>
              <a:t>Organizations </a:t>
            </a:r>
            <a:r>
              <a:rPr lang="en-US" sz="2600" dirty="0"/>
              <a:t>reflect the worldview of the creators; they are social constructions of reality created by ongoing interactions and emerging relationships</a:t>
            </a:r>
          </a:p>
          <a:p>
            <a:pPr>
              <a:defRPr/>
            </a:pPr>
            <a:endParaRPr lang="en-US" sz="2600" dirty="0" smtClean="0"/>
          </a:p>
          <a:p>
            <a:pPr>
              <a:defRPr/>
            </a:pPr>
            <a:r>
              <a:rPr lang="en-US" sz="2600" dirty="0" smtClean="0"/>
              <a:t>Also </a:t>
            </a:r>
            <a:r>
              <a:rPr lang="en-US" sz="2600" dirty="0"/>
              <a:t>focuses on:</a:t>
            </a:r>
          </a:p>
          <a:p>
            <a:pPr lvl="1">
              <a:defRPr/>
            </a:pPr>
            <a:r>
              <a:rPr lang="en-US" sz="2400" dirty="0"/>
              <a:t>Process, rather than goals</a:t>
            </a:r>
          </a:p>
          <a:p>
            <a:pPr lvl="1">
              <a:defRPr/>
            </a:pPr>
            <a:r>
              <a:rPr lang="en-US" sz="2400" dirty="0"/>
              <a:t>Flexibility, rather than control and reason</a:t>
            </a:r>
          </a:p>
          <a:p>
            <a:pPr lvl="1">
              <a:defRPr/>
            </a:pPr>
            <a:r>
              <a:rPr lang="en-US" sz="2400" dirty="0"/>
              <a:t>Diversity of approaches, rather than one right way</a:t>
            </a:r>
          </a:p>
          <a:p>
            <a:endParaRPr lang="en-US" dirty="0"/>
          </a:p>
        </p:txBody>
      </p:sp>
    </p:spTree>
    <p:extLst>
      <p:ext uri="{BB962C8B-B14F-4D97-AF65-F5344CB8AC3E}">
        <p14:creationId xmlns:p14="http://schemas.microsoft.com/office/powerpoint/2010/main" val="3013706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Interactional/Interpretive Perspective Cont.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86000"/>
            <a:ext cx="834390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2245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Consider</a:t>
            </a:r>
          </a:p>
        </p:txBody>
      </p:sp>
      <p:sp>
        <p:nvSpPr>
          <p:cNvPr id="3" name="Content Placeholder 2"/>
          <p:cNvSpPr>
            <a:spLocks noGrp="1"/>
          </p:cNvSpPr>
          <p:nvPr>
            <p:ph idx="1"/>
          </p:nvPr>
        </p:nvSpPr>
        <p:spPr/>
        <p:txBody>
          <a:bodyPr>
            <a:normAutofit/>
          </a:bodyPr>
          <a:lstStyle/>
          <a:p>
            <a:pPr>
              <a:defRPr/>
            </a:pPr>
            <a:r>
              <a:rPr lang="en-US" sz="2800" dirty="0"/>
              <a:t>What role would public administrators play in the discourse theory of public administration?  Elaborate. </a:t>
            </a:r>
          </a:p>
          <a:p>
            <a:pPr>
              <a:defRPr/>
            </a:pPr>
            <a:endParaRPr lang="en-US" sz="2800" dirty="0" smtClean="0"/>
          </a:p>
          <a:p>
            <a:pPr>
              <a:defRPr/>
            </a:pPr>
            <a:r>
              <a:rPr lang="en-US" sz="2800" dirty="0" smtClean="0"/>
              <a:t>What </a:t>
            </a:r>
            <a:r>
              <a:rPr lang="en-US" sz="2800" dirty="0"/>
              <a:t>interactional/interpretive perspective fosters the performance of multidisciplinary groups in human service organizations? How so? </a:t>
            </a:r>
          </a:p>
          <a:p>
            <a:endParaRPr lang="en-US" sz="2800" dirty="0"/>
          </a:p>
        </p:txBody>
      </p:sp>
    </p:spTree>
    <p:extLst>
      <p:ext uri="{BB962C8B-B14F-4D97-AF65-F5344CB8AC3E}">
        <p14:creationId xmlns:p14="http://schemas.microsoft.com/office/powerpoint/2010/main" val="4049795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Critical Perspective</a:t>
            </a:r>
          </a:p>
        </p:txBody>
      </p:sp>
      <p:sp>
        <p:nvSpPr>
          <p:cNvPr id="3" name="Content Placeholder 2"/>
          <p:cNvSpPr>
            <a:spLocks noGrp="1"/>
          </p:cNvSpPr>
          <p:nvPr>
            <p:ph idx="1"/>
          </p:nvPr>
        </p:nvSpPr>
        <p:spPr/>
        <p:txBody>
          <a:bodyPr/>
          <a:lstStyle/>
          <a:p>
            <a:r>
              <a:rPr lang="en-US" altLang="en-US" sz="2400" dirty="0"/>
              <a:t>Views organizations as instruments of exploitation and domination, where conflicting interests are decided in favor of the most powerful members</a:t>
            </a:r>
          </a:p>
          <a:p>
            <a:r>
              <a:rPr lang="en-US" altLang="en-US" sz="2400" dirty="0"/>
              <a:t>Ways organizations serve as “instruments of domination”</a:t>
            </a:r>
          </a:p>
          <a:p>
            <a:pPr lvl="1"/>
            <a:r>
              <a:rPr lang="en-US" altLang="en-US" sz="2000" dirty="0"/>
              <a:t>Organizations create and continually reproduce patterns of social inequality through hierarchies</a:t>
            </a:r>
          </a:p>
          <a:p>
            <a:pPr lvl="1"/>
            <a:r>
              <a:rPr lang="en-US" altLang="en-US" sz="2000" dirty="0"/>
              <a:t>Employees are exposed to work conditions that are hazardous to their health and welfare, work expectations interfere with personal health maintenance</a:t>
            </a:r>
          </a:p>
          <a:p>
            <a:pPr lvl="1"/>
            <a:r>
              <a:rPr lang="en-US" altLang="en-US" sz="2000" dirty="0"/>
              <a:t>Employees experience mental health problems caused by job insecurity and globalizing economy</a:t>
            </a:r>
          </a:p>
          <a:p>
            <a:endParaRPr lang="en-US" dirty="0"/>
          </a:p>
        </p:txBody>
      </p:sp>
    </p:spTree>
    <p:extLst>
      <p:ext uri="{BB962C8B-B14F-4D97-AF65-F5344CB8AC3E}">
        <p14:creationId xmlns:p14="http://schemas.microsoft.com/office/powerpoint/2010/main" val="39508665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Critical Perspective Cont.</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779" y="2057400"/>
            <a:ext cx="7854844"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64594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smtClean="0"/>
              <a:t>Consider:</a:t>
            </a:r>
            <a:endParaRPr lang="en-US" sz="4000" dirty="0"/>
          </a:p>
        </p:txBody>
      </p:sp>
      <p:sp>
        <p:nvSpPr>
          <p:cNvPr id="3" name="Content Placeholder 2"/>
          <p:cNvSpPr>
            <a:spLocks noGrp="1"/>
          </p:cNvSpPr>
          <p:nvPr>
            <p:ph idx="1"/>
          </p:nvPr>
        </p:nvSpPr>
        <p:spPr/>
        <p:txBody>
          <a:bodyPr>
            <a:normAutofit/>
          </a:bodyPr>
          <a:lstStyle/>
          <a:p>
            <a:pPr>
              <a:lnSpc>
                <a:spcPct val="80000"/>
              </a:lnSpc>
            </a:pPr>
            <a:r>
              <a:rPr lang="en-US" altLang="en-US" sz="2800" dirty="0"/>
              <a:t>What does the critical perspective tell us about client</a:t>
            </a:r>
            <a:r>
              <a:rPr lang="ja-JP" altLang="en-US" sz="2800" dirty="0"/>
              <a:t>’</a:t>
            </a:r>
            <a:r>
              <a:rPr lang="en-US" altLang="ja-JP" sz="2800" dirty="0"/>
              <a:t>s struggles within oppressive structures?</a:t>
            </a:r>
          </a:p>
          <a:p>
            <a:pPr>
              <a:lnSpc>
                <a:spcPct val="80000"/>
              </a:lnSpc>
            </a:pPr>
            <a:endParaRPr lang="en-US" altLang="en-US" sz="2800" dirty="0" smtClean="0"/>
          </a:p>
          <a:p>
            <a:pPr>
              <a:lnSpc>
                <a:spcPct val="80000"/>
              </a:lnSpc>
            </a:pPr>
            <a:r>
              <a:rPr lang="en-US" altLang="en-US" sz="2800" dirty="0" smtClean="0"/>
              <a:t>Which </a:t>
            </a:r>
            <a:r>
              <a:rPr lang="en-US" altLang="en-US" sz="2800" dirty="0"/>
              <a:t>would best meet client need in social work profession: nonhierarchical organizations or hierarchical organizations? </a:t>
            </a:r>
          </a:p>
          <a:p>
            <a:pPr>
              <a:lnSpc>
                <a:spcPct val="80000"/>
              </a:lnSpc>
            </a:pPr>
            <a:endParaRPr lang="en-US" altLang="en-US" sz="2800" dirty="0" smtClean="0"/>
          </a:p>
          <a:p>
            <a:pPr>
              <a:lnSpc>
                <a:spcPct val="80000"/>
              </a:lnSpc>
            </a:pPr>
            <a:r>
              <a:rPr lang="en-US" altLang="en-US" sz="2800" dirty="0" smtClean="0"/>
              <a:t>Why </a:t>
            </a:r>
            <a:r>
              <a:rPr lang="en-US" altLang="en-US" sz="2800" dirty="0"/>
              <a:t>is mainstream organizational theory a theory for the elite and not theory for the exploited?</a:t>
            </a:r>
          </a:p>
          <a:p>
            <a:endParaRPr lang="en-US" sz="2800" dirty="0"/>
          </a:p>
        </p:txBody>
      </p:sp>
    </p:spTree>
    <p:extLst>
      <p:ext uri="{BB962C8B-B14F-4D97-AF65-F5344CB8AC3E}">
        <p14:creationId xmlns:p14="http://schemas.microsoft.com/office/powerpoint/2010/main" val="7989052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Burnout: A Negative Organizational Outcome</a:t>
            </a:r>
          </a:p>
        </p:txBody>
      </p:sp>
      <p:sp>
        <p:nvSpPr>
          <p:cNvPr id="3" name="Content Placeholder 2"/>
          <p:cNvSpPr>
            <a:spLocks noGrp="1"/>
          </p:cNvSpPr>
          <p:nvPr>
            <p:ph idx="1"/>
          </p:nvPr>
        </p:nvSpPr>
        <p:spPr/>
        <p:txBody>
          <a:bodyPr/>
          <a:lstStyle/>
          <a:p>
            <a:r>
              <a:rPr lang="en-US" altLang="en-US" sz="2600" dirty="0"/>
              <a:t>Burnout – prolonged response to chronic emotional and interpersonal stressors on the job</a:t>
            </a:r>
          </a:p>
          <a:p>
            <a:endParaRPr lang="en-US" altLang="en-US" sz="2600" dirty="0" smtClean="0"/>
          </a:p>
          <a:p>
            <a:r>
              <a:rPr lang="en-US" altLang="en-US" sz="2600" dirty="0" smtClean="0"/>
              <a:t>The </a:t>
            </a:r>
            <a:r>
              <a:rPr lang="en-US" altLang="en-US" sz="2600" dirty="0"/>
              <a:t>three dimensions of burnout: </a:t>
            </a:r>
          </a:p>
          <a:p>
            <a:pPr lvl="1"/>
            <a:r>
              <a:rPr lang="en-US" altLang="en-US" sz="2300" dirty="0"/>
              <a:t>Exhaustion</a:t>
            </a:r>
          </a:p>
          <a:p>
            <a:pPr lvl="1"/>
            <a:r>
              <a:rPr lang="en-US" altLang="en-US" sz="2300" dirty="0"/>
              <a:t>Cynicism</a:t>
            </a:r>
          </a:p>
          <a:p>
            <a:pPr lvl="1"/>
            <a:r>
              <a:rPr lang="en-US" altLang="en-US" sz="2300" dirty="0"/>
              <a:t>Inefficacy</a:t>
            </a:r>
          </a:p>
          <a:p>
            <a:endParaRPr lang="en-US" altLang="en-US" sz="2600" dirty="0" smtClean="0"/>
          </a:p>
          <a:p>
            <a:r>
              <a:rPr lang="en-US" altLang="en-US" sz="2600" dirty="0" smtClean="0"/>
              <a:t>Study </a:t>
            </a:r>
            <a:r>
              <a:rPr lang="en-US" altLang="en-US" sz="2600" dirty="0"/>
              <a:t>of burnout gives voice to individuals who are dominated or exploited</a:t>
            </a:r>
          </a:p>
          <a:p>
            <a:endParaRPr lang="en-US" dirty="0"/>
          </a:p>
        </p:txBody>
      </p:sp>
    </p:spTree>
    <p:extLst>
      <p:ext uri="{BB962C8B-B14F-4D97-AF65-F5344CB8AC3E}">
        <p14:creationId xmlns:p14="http://schemas.microsoft.com/office/powerpoint/2010/main" val="17549032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Burnout: A Negative </a:t>
            </a:r>
            <a:r>
              <a:rPr lang="en-US" sz="2800" dirty="0" smtClean="0"/>
              <a:t/>
            </a:r>
            <a:br>
              <a:rPr lang="en-US" sz="2800" dirty="0" smtClean="0"/>
            </a:br>
            <a:r>
              <a:rPr lang="en-US" sz="2800" dirty="0" smtClean="0"/>
              <a:t>Organizational </a:t>
            </a:r>
            <a:r>
              <a:rPr lang="en-US" sz="2800" dirty="0"/>
              <a:t>Outcome Cont.</a:t>
            </a:r>
          </a:p>
        </p:txBody>
      </p:sp>
      <p:sp>
        <p:nvSpPr>
          <p:cNvPr id="3" name="Content Placeholder 2"/>
          <p:cNvSpPr>
            <a:spLocks noGrp="1"/>
          </p:cNvSpPr>
          <p:nvPr>
            <p:ph idx="1"/>
          </p:nvPr>
        </p:nvSpPr>
        <p:spPr/>
        <p:txBody>
          <a:bodyPr/>
          <a:lstStyle/>
          <a:p>
            <a:pPr>
              <a:defRPr/>
            </a:pPr>
            <a:r>
              <a:rPr lang="en-US" sz="2600" dirty="0"/>
              <a:t>Six dimensions of work life associated with burnout</a:t>
            </a:r>
          </a:p>
          <a:p>
            <a:pPr lvl="1">
              <a:defRPr/>
            </a:pPr>
            <a:r>
              <a:rPr lang="en-US" sz="2300" dirty="0"/>
              <a:t>1. Workload</a:t>
            </a:r>
          </a:p>
          <a:p>
            <a:pPr lvl="1">
              <a:defRPr/>
            </a:pPr>
            <a:r>
              <a:rPr lang="en-US" sz="2300" dirty="0"/>
              <a:t>2. Control</a:t>
            </a:r>
          </a:p>
          <a:p>
            <a:pPr lvl="1">
              <a:defRPr/>
            </a:pPr>
            <a:r>
              <a:rPr lang="en-US" sz="2300" dirty="0"/>
              <a:t>3. Reward</a:t>
            </a:r>
          </a:p>
          <a:p>
            <a:pPr lvl="1">
              <a:defRPr/>
            </a:pPr>
            <a:r>
              <a:rPr lang="en-US" sz="2300" dirty="0"/>
              <a:t>4. Community</a:t>
            </a:r>
          </a:p>
          <a:p>
            <a:pPr lvl="1">
              <a:defRPr/>
            </a:pPr>
            <a:r>
              <a:rPr lang="en-US" sz="2300" dirty="0"/>
              <a:t>5. Fairness</a:t>
            </a:r>
          </a:p>
          <a:p>
            <a:pPr lvl="1">
              <a:defRPr/>
            </a:pPr>
            <a:r>
              <a:rPr lang="en-US" sz="2300" dirty="0"/>
              <a:t>6. Values</a:t>
            </a:r>
          </a:p>
          <a:p>
            <a:pPr>
              <a:defRPr/>
            </a:pPr>
            <a:endParaRPr lang="en-US" sz="2600" dirty="0" smtClean="0"/>
          </a:p>
          <a:p>
            <a:pPr>
              <a:defRPr/>
            </a:pPr>
            <a:r>
              <a:rPr lang="en-US" sz="2600" dirty="0" smtClean="0"/>
              <a:t>Organizational </a:t>
            </a:r>
            <a:r>
              <a:rPr lang="en-US" sz="2600" dirty="0"/>
              <a:t>factors play a bigger role in burnout than individual factors</a:t>
            </a:r>
          </a:p>
          <a:p>
            <a:endParaRPr lang="en-US" dirty="0"/>
          </a:p>
        </p:txBody>
      </p:sp>
    </p:spTree>
    <p:extLst>
      <p:ext uri="{BB962C8B-B14F-4D97-AF65-F5344CB8AC3E}">
        <p14:creationId xmlns:p14="http://schemas.microsoft.com/office/powerpoint/2010/main" val="1754851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Burnout: A Negative </a:t>
            </a:r>
            <a:r>
              <a:rPr lang="en-US" sz="2800" dirty="0" smtClean="0"/>
              <a:t/>
            </a:r>
            <a:br>
              <a:rPr lang="en-US" sz="2800" dirty="0" smtClean="0"/>
            </a:br>
            <a:r>
              <a:rPr lang="en-US" sz="2800" dirty="0" smtClean="0"/>
              <a:t>Organizational </a:t>
            </a:r>
            <a:r>
              <a:rPr lang="en-US" sz="2800" dirty="0"/>
              <a:t>Outcome Cont.</a:t>
            </a:r>
          </a:p>
        </p:txBody>
      </p:sp>
      <p:sp>
        <p:nvSpPr>
          <p:cNvPr id="3" name="Content Placeholder 2"/>
          <p:cNvSpPr>
            <a:spLocks noGrp="1"/>
          </p:cNvSpPr>
          <p:nvPr>
            <p:ph idx="1"/>
          </p:nvPr>
        </p:nvSpPr>
        <p:spPr>
          <a:xfrm>
            <a:off x="685800" y="1905000"/>
            <a:ext cx="8153400" cy="4221163"/>
          </a:xfrm>
        </p:spPr>
        <p:txBody>
          <a:bodyPr/>
          <a:lstStyle/>
          <a:p>
            <a:r>
              <a:rPr lang="en-US" altLang="en-US" sz="2600" dirty="0"/>
              <a:t>Social work is an occupation with above-average risk of burnout</a:t>
            </a:r>
          </a:p>
          <a:p>
            <a:endParaRPr lang="en-US" altLang="en-US" sz="2600" dirty="0" smtClean="0"/>
          </a:p>
          <a:p>
            <a:r>
              <a:rPr lang="en-US" altLang="en-US" sz="2600" dirty="0" smtClean="0"/>
              <a:t>Emotional </a:t>
            </a:r>
            <a:r>
              <a:rPr lang="en-US" altLang="en-US" sz="2600" dirty="0"/>
              <a:t>labor – engagement, suppression, or evocation of the worker’s emotions necessary to get the job done</a:t>
            </a:r>
          </a:p>
          <a:p>
            <a:endParaRPr lang="en-US" altLang="en-US" sz="2600" dirty="0" smtClean="0"/>
          </a:p>
          <a:p>
            <a:r>
              <a:rPr lang="en-US" altLang="en-US" sz="2600" dirty="0" smtClean="0"/>
              <a:t>Compassion </a:t>
            </a:r>
            <a:r>
              <a:rPr lang="en-US" altLang="en-US" sz="2600" dirty="0"/>
              <a:t>fatigue – reduced capacity for empathy caused by an overexposure to suffering</a:t>
            </a:r>
          </a:p>
          <a:p>
            <a:endParaRPr lang="en-US" dirty="0"/>
          </a:p>
        </p:txBody>
      </p:sp>
    </p:spTree>
    <p:extLst>
      <p:ext uri="{BB962C8B-B14F-4D97-AF65-F5344CB8AC3E}">
        <p14:creationId xmlns:p14="http://schemas.microsoft.com/office/powerpoint/2010/main" val="2400340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a:t>Consider</a:t>
            </a:r>
          </a:p>
        </p:txBody>
      </p:sp>
      <p:sp>
        <p:nvSpPr>
          <p:cNvPr id="3" name="Content Placeholder 2"/>
          <p:cNvSpPr>
            <a:spLocks noGrp="1"/>
          </p:cNvSpPr>
          <p:nvPr>
            <p:ph idx="1"/>
          </p:nvPr>
        </p:nvSpPr>
        <p:spPr>
          <a:xfrm>
            <a:off x="762000" y="2133600"/>
            <a:ext cx="8077200" cy="4267200"/>
          </a:xfrm>
        </p:spPr>
        <p:txBody>
          <a:bodyPr>
            <a:normAutofit/>
          </a:bodyPr>
          <a:lstStyle/>
          <a:p>
            <a:pPr>
              <a:lnSpc>
                <a:spcPct val="80000"/>
              </a:lnSpc>
              <a:defRPr/>
            </a:pPr>
            <a:r>
              <a:rPr lang="en-US" sz="2600" dirty="0"/>
              <a:t>Why do social workers need to be attuned to symptoms of job-related burnout in their clients and in themselves? </a:t>
            </a:r>
          </a:p>
          <a:p>
            <a:pPr>
              <a:lnSpc>
                <a:spcPct val="80000"/>
              </a:lnSpc>
              <a:defRPr/>
            </a:pPr>
            <a:r>
              <a:rPr lang="en-US" sz="2600" dirty="0"/>
              <a:t>What aspects of organizations increase/minimize burnout?  </a:t>
            </a:r>
          </a:p>
          <a:p>
            <a:pPr>
              <a:lnSpc>
                <a:spcPct val="80000"/>
              </a:lnSpc>
              <a:defRPr/>
            </a:pPr>
            <a:r>
              <a:rPr lang="en-US" sz="2600" dirty="0"/>
              <a:t>The research to date indicates:</a:t>
            </a:r>
          </a:p>
          <a:p>
            <a:pPr lvl="1">
              <a:lnSpc>
                <a:spcPct val="80000"/>
              </a:lnSpc>
              <a:defRPr/>
            </a:pPr>
            <a:r>
              <a:rPr lang="en-US" sz="2300" dirty="0"/>
              <a:t>Organizational factors play a bigger role in burnout than individual factors</a:t>
            </a:r>
          </a:p>
          <a:p>
            <a:pPr lvl="1">
              <a:lnSpc>
                <a:spcPct val="80000"/>
              </a:lnSpc>
              <a:defRPr/>
            </a:pPr>
            <a:r>
              <a:rPr lang="en-US" sz="2300" dirty="0"/>
              <a:t>Greater attention has been given to individual-oriented approaches to preventing burnout than to changing aspects of organizations</a:t>
            </a:r>
          </a:p>
          <a:p>
            <a:pPr lvl="1">
              <a:lnSpc>
                <a:spcPct val="80000"/>
              </a:lnSpc>
              <a:defRPr/>
            </a:pPr>
            <a:r>
              <a:rPr lang="en-US" sz="2300" dirty="0"/>
              <a:t>Why might this be so? </a:t>
            </a:r>
          </a:p>
          <a:p>
            <a:endParaRPr lang="en-US" dirty="0"/>
          </a:p>
        </p:txBody>
      </p:sp>
    </p:spTree>
    <p:extLst>
      <p:ext uri="{BB962C8B-B14F-4D97-AF65-F5344CB8AC3E}">
        <p14:creationId xmlns:p14="http://schemas.microsoft.com/office/powerpoint/2010/main" val="2064754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Social Work and Formal Organizations</a:t>
            </a:r>
          </a:p>
        </p:txBody>
      </p:sp>
      <p:sp>
        <p:nvSpPr>
          <p:cNvPr id="3" name="Content Placeholder 2"/>
          <p:cNvSpPr>
            <a:spLocks noGrp="1"/>
          </p:cNvSpPr>
          <p:nvPr>
            <p:ph idx="1"/>
          </p:nvPr>
        </p:nvSpPr>
        <p:spPr>
          <a:xfrm>
            <a:off x="838200" y="1981200"/>
            <a:ext cx="8001000" cy="4144963"/>
          </a:xfrm>
        </p:spPr>
        <p:txBody>
          <a:bodyPr>
            <a:normAutofit lnSpcReduction="10000"/>
          </a:bodyPr>
          <a:lstStyle/>
          <a:p>
            <a:pPr>
              <a:defRPr/>
            </a:pPr>
            <a:r>
              <a:rPr lang="en-US" sz="2800" dirty="0"/>
              <a:t>Organizations social workers are in:</a:t>
            </a:r>
          </a:p>
          <a:p>
            <a:pPr lvl="1">
              <a:defRPr/>
            </a:pPr>
            <a:r>
              <a:rPr lang="en-US" sz="2400" dirty="0"/>
              <a:t>Host organizations</a:t>
            </a:r>
          </a:p>
          <a:p>
            <a:pPr lvl="1">
              <a:defRPr/>
            </a:pPr>
            <a:r>
              <a:rPr lang="en-US" sz="2400" dirty="0"/>
              <a:t>Social work-oriented organizations</a:t>
            </a:r>
          </a:p>
          <a:p>
            <a:pPr lvl="1">
              <a:defRPr/>
            </a:pPr>
            <a:r>
              <a:rPr lang="en-US" sz="2400" dirty="0"/>
              <a:t>Human service organizations</a:t>
            </a:r>
          </a:p>
          <a:p>
            <a:pPr lvl="2">
              <a:defRPr/>
            </a:pPr>
            <a:r>
              <a:rPr lang="en-US" sz="2100" dirty="0"/>
              <a:t>Hybrid organizations</a:t>
            </a:r>
          </a:p>
          <a:p>
            <a:pPr lvl="2">
              <a:defRPr/>
            </a:pPr>
            <a:r>
              <a:rPr lang="en-US" sz="2100" dirty="0"/>
              <a:t>Social entrepreneurial organizations</a:t>
            </a:r>
          </a:p>
          <a:p>
            <a:pPr>
              <a:defRPr/>
            </a:pPr>
            <a:endParaRPr lang="en-US" sz="2800" dirty="0" smtClean="0"/>
          </a:p>
          <a:p>
            <a:pPr>
              <a:defRPr/>
            </a:pPr>
            <a:r>
              <a:rPr lang="en-US" sz="2800" dirty="0" smtClean="0"/>
              <a:t>Another </a:t>
            </a:r>
            <a:r>
              <a:rPr lang="en-US" sz="2800" dirty="0"/>
              <a:t>way to think about organizations:</a:t>
            </a:r>
          </a:p>
          <a:p>
            <a:pPr lvl="1">
              <a:defRPr/>
            </a:pPr>
            <a:r>
              <a:rPr lang="en-US" sz="2100" dirty="0"/>
              <a:t>Public social service organizations</a:t>
            </a:r>
          </a:p>
          <a:p>
            <a:pPr lvl="1">
              <a:defRPr/>
            </a:pPr>
            <a:r>
              <a:rPr lang="en-US" sz="2100" dirty="0"/>
              <a:t>Private social service organizations</a:t>
            </a:r>
          </a:p>
          <a:p>
            <a:endParaRPr lang="en-US" dirty="0"/>
          </a:p>
        </p:txBody>
      </p:sp>
    </p:spTree>
    <p:extLst>
      <p:ext uri="{BB962C8B-B14F-4D97-AF65-F5344CB8AC3E}">
        <p14:creationId xmlns:p14="http://schemas.microsoft.com/office/powerpoint/2010/main" val="4279487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Social Work and Organizations: </a:t>
            </a:r>
            <a:r>
              <a:rPr lang="en-US" sz="3200" dirty="0" smtClean="0"/>
              <a:t/>
            </a:r>
            <a:br>
              <a:rPr lang="en-US" sz="3200" dirty="0" smtClean="0"/>
            </a:br>
            <a:r>
              <a:rPr lang="en-US" sz="3200" dirty="0" smtClean="0"/>
              <a:t>Questions </a:t>
            </a:r>
            <a:r>
              <a:rPr lang="en-US" sz="3200" dirty="0"/>
              <a:t>about Privatization</a:t>
            </a:r>
          </a:p>
        </p:txBody>
      </p:sp>
      <p:sp>
        <p:nvSpPr>
          <p:cNvPr id="3" name="Content Placeholder 2"/>
          <p:cNvSpPr>
            <a:spLocks noGrp="1"/>
          </p:cNvSpPr>
          <p:nvPr>
            <p:ph idx="1"/>
          </p:nvPr>
        </p:nvSpPr>
        <p:spPr>
          <a:xfrm>
            <a:off x="762000" y="1981200"/>
            <a:ext cx="8077200" cy="4572000"/>
          </a:xfrm>
        </p:spPr>
        <p:txBody>
          <a:bodyPr>
            <a:normAutofit/>
          </a:bodyPr>
          <a:lstStyle/>
          <a:p>
            <a:pPr>
              <a:lnSpc>
                <a:spcPct val="90000"/>
              </a:lnSpc>
              <a:defRPr/>
            </a:pPr>
            <a:r>
              <a:rPr lang="en-US" sz="2100" dirty="0"/>
              <a:t>What is the privatization of social services? Why is it important? </a:t>
            </a:r>
          </a:p>
          <a:p>
            <a:pPr>
              <a:lnSpc>
                <a:spcPct val="90000"/>
              </a:lnSpc>
              <a:defRPr/>
            </a:pPr>
            <a:endParaRPr lang="en-US" sz="2100" dirty="0" smtClean="0"/>
          </a:p>
          <a:p>
            <a:pPr>
              <a:lnSpc>
                <a:spcPct val="90000"/>
              </a:lnSpc>
              <a:defRPr/>
            </a:pPr>
            <a:r>
              <a:rPr lang="en-US" sz="2100" dirty="0" smtClean="0"/>
              <a:t>What </a:t>
            </a:r>
            <a:r>
              <a:rPr lang="en-US" sz="2100" dirty="0"/>
              <a:t>is the research evidence about the for-profit social services regarding the promise to cut costs? </a:t>
            </a:r>
          </a:p>
          <a:p>
            <a:pPr>
              <a:lnSpc>
                <a:spcPct val="90000"/>
              </a:lnSpc>
              <a:defRPr/>
            </a:pPr>
            <a:endParaRPr lang="en-US" sz="2100" dirty="0" smtClean="0"/>
          </a:p>
          <a:p>
            <a:pPr>
              <a:lnSpc>
                <a:spcPct val="90000"/>
              </a:lnSpc>
              <a:defRPr/>
            </a:pPr>
            <a:r>
              <a:rPr lang="en-US" sz="2100" dirty="0" smtClean="0"/>
              <a:t>Will </a:t>
            </a:r>
            <a:r>
              <a:rPr lang="en-US" sz="2100" dirty="0"/>
              <a:t>for-profit organizations, in search of profitable business opportunities, voluntarily serve the common good? </a:t>
            </a:r>
          </a:p>
          <a:p>
            <a:pPr lvl="1">
              <a:lnSpc>
                <a:spcPct val="90000"/>
              </a:lnSpc>
              <a:defRPr/>
            </a:pPr>
            <a:r>
              <a:rPr lang="en-US" sz="2000" dirty="0"/>
              <a:t>Will they engage in advocacy and community building activities that are the hallmark of the social work profession and the history of nonprofit organizations? </a:t>
            </a:r>
          </a:p>
          <a:p>
            <a:pPr lvl="1">
              <a:lnSpc>
                <a:spcPct val="90000"/>
              </a:lnSpc>
              <a:defRPr/>
            </a:pPr>
            <a:r>
              <a:rPr lang="en-US" sz="2000" dirty="0"/>
              <a:t>Will they deny service as a cost-cutting measure, particularly service to clients with the most entrenched problems? </a:t>
            </a:r>
          </a:p>
          <a:p>
            <a:pPr lvl="1">
              <a:lnSpc>
                <a:spcPct val="90000"/>
              </a:lnSpc>
              <a:defRPr/>
            </a:pPr>
            <a:r>
              <a:rPr lang="en-US" sz="2000" dirty="0"/>
              <a:t>Will they have undue influence on social welfare policy in a way that protects their own interests?</a:t>
            </a:r>
          </a:p>
          <a:p>
            <a:endParaRPr lang="en-US" dirty="0"/>
          </a:p>
        </p:txBody>
      </p:sp>
    </p:spTree>
    <p:extLst>
      <p:ext uri="{BB962C8B-B14F-4D97-AF65-F5344CB8AC3E}">
        <p14:creationId xmlns:p14="http://schemas.microsoft.com/office/powerpoint/2010/main" val="690637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Technology and Social Service Organizations</a:t>
            </a:r>
          </a:p>
        </p:txBody>
      </p:sp>
      <p:sp>
        <p:nvSpPr>
          <p:cNvPr id="3" name="Content Placeholder 2"/>
          <p:cNvSpPr>
            <a:spLocks noGrp="1"/>
          </p:cNvSpPr>
          <p:nvPr>
            <p:ph idx="1"/>
          </p:nvPr>
        </p:nvSpPr>
        <p:spPr>
          <a:xfrm>
            <a:off x="914400" y="1905000"/>
            <a:ext cx="7924800" cy="4221163"/>
          </a:xfrm>
        </p:spPr>
        <p:txBody>
          <a:bodyPr>
            <a:normAutofit/>
          </a:bodyPr>
          <a:lstStyle/>
          <a:p>
            <a:pPr>
              <a:defRPr/>
            </a:pPr>
            <a:r>
              <a:rPr lang="en-US" sz="2800" dirty="0"/>
              <a:t>Information and communication technology (ICT) is an integral part of most social service organizations</a:t>
            </a:r>
          </a:p>
          <a:p>
            <a:pPr>
              <a:defRPr/>
            </a:pPr>
            <a:endParaRPr lang="en-US" sz="2800" dirty="0" smtClean="0"/>
          </a:p>
          <a:p>
            <a:pPr>
              <a:defRPr/>
            </a:pPr>
            <a:r>
              <a:rPr lang="en-US" sz="2800" dirty="0" smtClean="0"/>
              <a:t>Use </a:t>
            </a:r>
            <a:r>
              <a:rPr lang="en-US" sz="2800" dirty="0"/>
              <a:t>of Internet and wireless-supported mental health interventions indicate positive outcomes but raise questions of confidentiality and access</a:t>
            </a:r>
          </a:p>
          <a:p>
            <a:endParaRPr lang="en-US" sz="2800" dirty="0"/>
          </a:p>
        </p:txBody>
      </p:sp>
    </p:spTree>
    <p:extLst>
      <p:ext uri="{BB962C8B-B14F-4D97-AF65-F5344CB8AC3E}">
        <p14:creationId xmlns:p14="http://schemas.microsoft.com/office/powerpoint/2010/main" val="3748028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Social Work Leadership in </a:t>
            </a:r>
            <a:r>
              <a:rPr lang="en-US" sz="3000" dirty="0" smtClean="0"/>
              <a:t/>
            </a:r>
            <a:br>
              <a:rPr lang="en-US" sz="3000" dirty="0" smtClean="0"/>
            </a:br>
            <a:r>
              <a:rPr lang="en-US" sz="3000" dirty="0" smtClean="0"/>
              <a:t>Formal </a:t>
            </a:r>
            <a:r>
              <a:rPr lang="en-US" sz="3000" dirty="0"/>
              <a:t>Organizations</a:t>
            </a:r>
          </a:p>
        </p:txBody>
      </p:sp>
      <p:sp>
        <p:nvSpPr>
          <p:cNvPr id="3" name="Content Placeholder 2"/>
          <p:cNvSpPr>
            <a:spLocks noGrp="1"/>
          </p:cNvSpPr>
          <p:nvPr>
            <p:ph idx="1"/>
          </p:nvPr>
        </p:nvSpPr>
        <p:spPr>
          <a:xfrm>
            <a:off x="685800" y="1981200"/>
            <a:ext cx="8153400" cy="4495800"/>
          </a:xfrm>
        </p:spPr>
        <p:txBody>
          <a:bodyPr>
            <a:normAutofit/>
          </a:bodyPr>
          <a:lstStyle/>
          <a:p>
            <a:pPr>
              <a:lnSpc>
                <a:spcPct val="80000"/>
              </a:lnSpc>
            </a:pPr>
            <a:r>
              <a:rPr lang="en-US" altLang="en-US" sz="2600" dirty="0"/>
              <a:t>Every social worker carries leadership responsibility in the organizations where they work</a:t>
            </a:r>
          </a:p>
          <a:p>
            <a:pPr>
              <a:lnSpc>
                <a:spcPct val="80000"/>
              </a:lnSpc>
            </a:pPr>
            <a:endParaRPr lang="en-US" altLang="en-US" sz="2600" dirty="0" smtClean="0"/>
          </a:p>
          <a:p>
            <a:pPr>
              <a:lnSpc>
                <a:spcPct val="80000"/>
              </a:lnSpc>
            </a:pPr>
            <a:r>
              <a:rPr lang="en-US" altLang="en-US" sz="2600" dirty="0" smtClean="0"/>
              <a:t>Leadership </a:t>
            </a:r>
            <a:r>
              <a:rPr lang="en-US" altLang="en-US" sz="2600" dirty="0"/>
              <a:t>is </a:t>
            </a:r>
            <a:r>
              <a:rPr lang="ja-JP" altLang="en-US" sz="2600" dirty="0"/>
              <a:t>“</a:t>
            </a:r>
            <a:r>
              <a:rPr lang="en-US" altLang="ja-JP" sz="2600" dirty="0"/>
              <a:t>an attitude about responsibilities in an organization based on professional skills and a set of values that compel an individual to act</a:t>
            </a:r>
            <a:r>
              <a:rPr lang="ja-JP" altLang="en-US" sz="2600" dirty="0"/>
              <a:t>”</a:t>
            </a:r>
            <a:r>
              <a:rPr lang="en-US" altLang="ja-JP" sz="2600" dirty="0"/>
              <a:t> </a:t>
            </a:r>
          </a:p>
          <a:p>
            <a:pPr>
              <a:lnSpc>
                <a:spcPct val="80000"/>
              </a:lnSpc>
            </a:pPr>
            <a:endParaRPr lang="en-US" altLang="en-US" sz="2600" dirty="0" smtClean="0"/>
          </a:p>
          <a:p>
            <a:pPr>
              <a:lnSpc>
                <a:spcPct val="80000"/>
              </a:lnSpc>
            </a:pPr>
            <a:r>
              <a:rPr lang="en-US" altLang="en-US" sz="2600" dirty="0" smtClean="0"/>
              <a:t>Social </a:t>
            </a:r>
            <a:r>
              <a:rPr lang="en-US" altLang="en-US" sz="2600" dirty="0"/>
              <a:t>workers act as:</a:t>
            </a:r>
          </a:p>
          <a:p>
            <a:pPr lvl="1">
              <a:lnSpc>
                <a:spcPct val="80000"/>
              </a:lnSpc>
            </a:pPr>
            <a:r>
              <a:rPr lang="en-US" altLang="en-US" sz="2300" dirty="0"/>
              <a:t>Assigned leaders in organizational positions that carry with them formal authority </a:t>
            </a:r>
          </a:p>
          <a:p>
            <a:pPr lvl="1">
              <a:lnSpc>
                <a:spcPct val="80000"/>
              </a:lnSpc>
            </a:pPr>
            <a:r>
              <a:rPr lang="en-US" altLang="en-US" sz="2300" dirty="0"/>
              <a:t>Emergent leaders with personal authority that is recognized by others regardless of position</a:t>
            </a:r>
          </a:p>
          <a:p>
            <a:endParaRPr lang="en-US" dirty="0"/>
          </a:p>
        </p:txBody>
      </p:sp>
    </p:spTree>
    <p:extLst>
      <p:ext uri="{BB962C8B-B14F-4D97-AF65-F5344CB8AC3E}">
        <p14:creationId xmlns:p14="http://schemas.microsoft.com/office/powerpoint/2010/main" val="163667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Social Work Leadership in </a:t>
            </a:r>
            <a:r>
              <a:rPr lang="en-US" sz="3000" dirty="0" smtClean="0"/>
              <a:t/>
            </a:r>
            <a:br>
              <a:rPr lang="en-US" sz="3000" dirty="0" smtClean="0"/>
            </a:br>
            <a:r>
              <a:rPr lang="en-US" sz="3000" dirty="0" smtClean="0"/>
              <a:t>Formal </a:t>
            </a:r>
            <a:r>
              <a:rPr lang="en-US" sz="3000" dirty="0"/>
              <a:t>Organizations Cont.</a:t>
            </a:r>
          </a:p>
        </p:txBody>
      </p:sp>
      <p:sp>
        <p:nvSpPr>
          <p:cNvPr id="3" name="Content Placeholder 2"/>
          <p:cNvSpPr>
            <a:spLocks noGrp="1"/>
          </p:cNvSpPr>
          <p:nvPr>
            <p:ph idx="1"/>
          </p:nvPr>
        </p:nvSpPr>
        <p:spPr/>
        <p:txBody>
          <a:bodyPr/>
          <a:lstStyle/>
          <a:p>
            <a:pPr>
              <a:lnSpc>
                <a:spcPct val="90000"/>
              </a:lnSpc>
              <a:defRPr/>
            </a:pPr>
            <a:r>
              <a:rPr lang="en-US" sz="2600" dirty="0"/>
              <a:t>In the contemporary globalized multicultural world, social workers must be able to:</a:t>
            </a:r>
          </a:p>
          <a:p>
            <a:pPr lvl="1">
              <a:lnSpc>
                <a:spcPct val="90000"/>
              </a:lnSpc>
              <a:defRPr/>
            </a:pPr>
            <a:r>
              <a:rPr lang="en-US" sz="2300" dirty="0"/>
              <a:t>Live with change and flux </a:t>
            </a:r>
          </a:p>
          <a:p>
            <a:pPr lvl="1">
              <a:lnSpc>
                <a:spcPct val="90000"/>
              </a:lnSpc>
              <a:defRPr/>
            </a:pPr>
            <a:r>
              <a:rPr lang="en-US" sz="2300" dirty="0"/>
              <a:t>Live with ambiguity</a:t>
            </a:r>
          </a:p>
          <a:p>
            <a:pPr lvl="1">
              <a:lnSpc>
                <a:spcPct val="90000"/>
              </a:lnSpc>
              <a:defRPr/>
            </a:pPr>
            <a:r>
              <a:rPr lang="en-US" sz="2300" dirty="0"/>
              <a:t>Recognize multiple perspectives on situations </a:t>
            </a:r>
          </a:p>
          <a:p>
            <a:pPr>
              <a:lnSpc>
                <a:spcPct val="90000"/>
              </a:lnSpc>
              <a:defRPr/>
            </a:pPr>
            <a:endParaRPr lang="en-US" sz="2600" dirty="0" smtClean="0"/>
          </a:p>
          <a:p>
            <a:pPr>
              <a:lnSpc>
                <a:spcPct val="90000"/>
              </a:lnSpc>
              <a:defRPr/>
            </a:pPr>
            <a:r>
              <a:rPr lang="en-US" sz="2600" dirty="0" smtClean="0"/>
              <a:t>Must </a:t>
            </a:r>
            <a:r>
              <a:rPr lang="en-US" sz="2600" dirty="0"/>
              <a:t>know how to:</a:t>
            </a:r>
          </a:p>
          <a:p>
            <a:pPr lvl="1">
              <a:lnSpc>
                <a:spcPct val="90000"/>
              </a:lnSpc>
              <a:defRPr/>
            </a:pPr>
            <a:r>
              <a:rPr lang="en-US" sz="2300" dirty="0"/>
              <a:t>Maneuver bureaucracies and complex systems</a:t>
            </a:r>
          </a:p>
          <a:p>
            <a:pPr lvl="1">
              <a:lnSpc>
                <a:spcPct val="90000"/>
              </a:lnSpc>
              <a:defRPr/>
            </a:pPr>
            <a:r>
              <a:rPr lang="en-US" sz="2300" dirty="0"/>
              <a:t>Manage diversity</a:t>
            </a:r>
          </a:p>
          <a:p>
            <a:pPr lvl="1">
              <a:lnSpc>
                <a:spcPct val="90000"/>
              </a:lnSpc>
              <a:defRPr/>
            </a:pPr>
            <a:r>
              <a:rPr lang="en-US" sz="2300" dirty="0"/>
              <a:t>Recognize and struggle against the multiple oppressions in our own and other organizations</a:t>
            </a:r>
          </a:p>
          <a:p>
            <a:endParaRPr lang="en-US" dirty="0" smtClean="0"/>
          </a:p>
          <a:p>
            <a:endParaRPr lang="en-US" dirty="0"/>
          </a:p>
        </p:txBody>
      </p:sp>
    </p:spTree>
    <p:extLst>
      <p:ext uri="{BB962C8B-B14F-4D97-AF65-F5344CB8AC3E}">
        <p14:creationId xmlns:p14="http://schemas.microsoft.com/office/powerpoint/2010/main" val="1132545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Culturally Sensitive Care Systems</a:t>
            </a:r>
          </a:p>
        </p:txBody>
      </p:sp>
      <p:sp>
        <p:nvSpPr>
          <p:cNvPr id="3" name="Content Placeholder 2"/>
          <p:cNvSpPr>
            <a:spLocks noGrp="1"/>
          </p:cNvSpPr>
          <p:nvPr>
            <p:ph idx="1"/>
          </p:nvPr>
        </p:nvSpPr>
        <p:spPr/>
        <p:txBody>
          <a:bodyPr/>
          <a:lstStyle/>
          <a:p>
            <a:pPr>
              <a:lnSpc>
                <a:spcPct val="90000"/>
              </a:lnSpc>
              <a:defRPr/>
            </a:pPr>
            <a:r>
              <a:rPr lang="en-US" sz="2800" dirty="0"/>
              <a:t>Individual efforts need to envision cultural sensitivity and encode it into the fabric of social service organizations </a:t>
            </a:r>
          </a:p>
          <a:p>
            <a:pPr>
              <a:lnSpc>
                <a:spcPct val="90000"/>
              </a:lnSpc>
              <a:defRPr/>
            </a:pPr>
            <a:endParaRPr lang="en-US" sz="2800" dirty="0" smtClean="0"/>
          </a:p>
          <a:p>
            <a:pPr>
              <a:lnSpc>
                <a:spcPct val="90000"/>
              </a:lnSpc>
              <a:defRPr/>
            </a:pPr>
            <a:r>
              <a:rPr lang="en-US" sz="2800" dirty="0" smtClean="0"/>
              <a:t>Leadership </a:t>
            </a:r>
            <a:r>
              <a:rPr lang="en-US" sz="2800" dirty="0"/>
              <a:t>skills that can help build culturally sensitive workplaces:</a:t>
            </a:r>
          </a:p>
          <a:p>
            <a:pPr lvl="1">
              <a:lnSpc>
                <a:spcPct val="90000"/>
              </a:lnSpc>
              <a:defRPr/>
            </a:pPr>
            <a:r>
              <a:rPr lang="en-US" sz="2500" dirty="0"/>
              <a:t>Building community</a:t>
            </a:r>
          </a:p>
          <a:p>
            <a:pPr lvl="1">
              <a:lnSpc>
                <a:spcPct val="90000"/>
              </a:lnSpc>
              <a:defRPr/>
            </a:pPr>
            <a:r>
              <a:rPr lang="en-US" sz="2500" dirty="0"/>
              <a:t>Communicating orally and in writing</a:t>
            </a:r>
          </a:p>
          <a:p>
            <a:pPr lvl="1">
              <a:lnSpc>
                <a:spcPct val="90000"/>
              </a:lnSpc>
              <a:defRPr/>
            </a:pPr>
            <a:r>
              <a:rPr lang="en-US" sz="2500" dirty="0"/>
              <a:t>Performing comprehensive analysis of social, political, and cultural events</a:t>
            </a:r>
          </a:p>
          <a:p>
            <a:endParaRPr lang="en-US" dirty="0"/>
          </a:p>
        </p:txBody>
      </p:sp>
    </p:spTree>
    <p:extLst>
      <p:ext uri="{BB962C8B-B14F-4D97-AF65-F5344CB8AC3E}">
        <p14:creationId xmlns:p14="http://schemas.microsoft.com/office/powerpoint/2010/main" val="2609106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dirty="0"/>
              <a:t>Culturally Sensitive Care Systems Cont.</a:t>
            </a:r>
          </a:p>
        </p:txBody>
      </p:sp>
      <p:sp>
        <p:nvSpPr>
          <p:cNvPr id="3" name="Content Placeholder 2"/>
          <p:cNvSpPr>
            <a:spLocks noGrp="1"/>
          </p:cNvSpPr>
          <p:nvPr>
            <p:ph idx="1"/>
          </p:nvPr>
        </p:nvSpPr>
        <p:spPr/>
        <p:txBody>
          <a:bodyPr/>
          <a:lstStyle/>
          <a:p>
            <a:pPr>
              <a:lnSpc>
                <a:spcPct val="80000"/>
              </a:lnSpc>
              <a:defRPr/>
            </a:pPr>
            <a:endParaRPr lang="en-US" sz="2600" dirty="0" smtClean="0"/>
          </a:p>
          <a:p>
            <a:pPr>
              <a:lnSpc>
                <a:spcPct val="80000"/>
              </a:lnSpc>
              <a:defRPr/>
            </a:pPr>
            <a:r>
              <a:rPr lang="en-US" sz="2600" dirty="0" smtClean="0"/>
              <a:t>Guidelines </a:t>
            </a:r>
            <a:r>
              <a:rPr lang="en-US" sz="2600" dirty="0"/>
              <a:t>for developing culturally sensitive system of care</a:t>
            </a:r>
          </a:p>
          <a:p>
            <a:pPr lvl="1">
              <a:lnSpc>
                <a:spcPct val="80000"/>
              </a:lnSpc>
              <a:defRPr/>
            </a:pPr>
            <a:r>
              <a:rPr lang="en-US" sz="2200" dirty="0"/>
              <a:t>Location and name are accessible to the targeted population </a:t>
            </a:r>
          </a:p>
          <a:p>
            <a:pPr lvl="1">
              <a:lnSpc>
                <a:spcPct val="80000"/>
              </a:lnSpc>
              <a:defRPr/>
            </a:pPr>
            <a:r>
              <a:rPr lang="en-US" sz="2200" dirty="0"/>
              <a:t>Agency website is user-friendly for diverse populations</a:t>
            </a:r>
          </a:p>
          <a:p>
            <a:pPr lvl="1">
              <a:lnSpc>
                <a:spcPct val="80000"/>
              </a:lnSpc>
              <a:defRPr/>
            </a:pPr>
            <a:r>
              <a:rPr lang="en-US" sz="2200" dirty="0"/>
              <a:t>Diversity in the board of directors, administrators, and professional and nonprofessional staff similar to the targeted population </a:t>
            </a:r>
          </a:p>
          <a:p>
            <a:pPr lvl="1">
              <a:lnSpc>
                <a:spcPct val="80000"/>
              </a:lnSpc>
              <a:defRPr/>
            </a:pPr>
            <a:r>
              <a:rPr lang="en-US" sz="2200" dirty="0"/>
              <a:t>Ongoing training and communication about diversity issues and multicultural communication</a:t>
            </a:r>
          </a:p>
          <a:p>
            <a:pPr lvl="1">
              <a:lnSpc>
                <a:spcPct val="80000"/>
              </a:lnSpc>
              <a:defRPr/>
            </a:pPr>
            <a:r>
              <a:rPr lang="en-US" sz="2200" dirty="0"/>
              <a:t>Create climate where people can recover from multicultural miscommunications</a:t>
            </a:r>
          </a:p>
          <a:p>
            <a:endParaRPr lang="en-US" dirty="0"/>
          </a:p>
        </p:txBody>
      </p:sp>
    </p:spTree>
    <p:extLst>
      <p:ext uri="{BB962C8B-B14F-4D97-AF65-F5344CB8AC3E}">
        <p14:creationId xmlns:p14="http://schemas.microsoft.com/office/powerpoint/2010/main" val="393678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Culturally Sensitive Care Systems Cont.</a:t>
            </a:r>
          </a:p>
        </p:txBody>
      </p:sp>
      <p:sp>
        <p:nvSpPr>
          <p:cNvPr id="3" name="Content Placeholder 2"/>
          <p:cNvSpPr>
            <a:spLocks noGrp="1"/>
          </p:cNvSpPr>
          <p:nvPr>
            <p:ph idx="1"/>
          </p:nvPr>
        </p:nvSpPr>
        <p:spPr>
          <a:xfrm>
            <a:off x="533400" y="1828800"/>
            <a:ext cx="8305800" cy="4297363"/>
          </a:xfrm>
        </p:spPr>
        <p:txBody>
          <a:bodyPr/>
          <a:lstStyle/>
          <a:p>
            <a:pPr lvl="1">
              <a:defRPr/>
            </a:pPr>
            <a:r>
              <a:rPr lang="en-US" sz="2200" dirty="0"/>
              <a:t>Ongoing efforts to involve minority staff members in information networks and decision-making processes </a:t>
            </a:r>
          </a:p>
          <a:p>
            <a:pPr lvl="1">
              <a:defRPr/>
            </a:pPr>
            <a:r>
              <a:rPr lang="en-US" sz="2200" dirty="0"/>
              <a:t>Staff engaged in learning about the community, its norms, values, formal and informal resources, the ways in which it is changing</a:t>
            </a:r>
          </a:p>
          <a:p>
            <a:pPr lvl="1">
              <a:defRPr/>
            </a:pPr>
            <a:r>
              <a:rPr lang="en-US" sz="2200" dirty="0"/>
              <a:t>An understanding of and preferences for care giving and care receiving </a:t>
            </a:r>
          </a:p>
          <a:p>
            <a:pPr lvl="1">
              <a:defRPr/>
            </a:pPr>
            <a:r>
              <a:rPr lang="en-US" sz="2200" dirty="0"/>
              <a:t>Staff engaged in active outreach, attend local functions, give talks in community organizations</a:t>
            </a:r>
          </a:p>
          <a:p>
            <a:pPr lvl="1">
              <a:defRPr/>
            </a:pPr>
            <a:r>
              <a:rPr lang="en-US" sz="2200" dirty="0"/>
              <a:t>Staff maintains relationships with other organizations that serve the same population</a:t>
            </a:r>
          </a:p>
          <a:p>
            <a:endParaRPr lang="en-US" dirty="0"/>
          </a:p>
        </p:txBody>
      </p:sp>
    </p:spTree>
    <p:extLst>
      <p:ext uri="{BB962C8B-B14F-4D97-AF65-F5344CB8AC3E}">
        <p14:creationId xmlns:p14="http://schemas.microsoft.com/office/powerpoint/2010/main" val="1346228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1364</Words>
  <Application>Microsoft Office PowerPoint</Application>
  <PresentationFormat>On-screen Show (4:3)</PresentationFormat>
  <Paragraphs>192</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ＭＳ Ｐゴシック</vt:lpstr>
      <vt:lpstr>Arial</vt:lpstr>
      <vt:lpstr>Arial Black</vt:lpstr>
      <vt:lpstr>Calibri</vt:lpstr>
      <vt:lpstr>Times New Roman</vt:lpstr>
      <vt:lpstr>Office Theme</vt:lpstr>
      <vt:lpstr>PowerPoint Presentation</vt:lpstr>
      <vt:lpstr>Key Points Addressed</vt:lpstr>
      <vt:lpstr>A Definition of Formal Organizations </vt:lpstr>
      <vt:lpstr>A Definition of Formal Organizations </vt:lpstr>
      <vt:lpstr>Perspectives on Formal Organizations</vt:lpstr>
      <vt:lpstr>Consider</vt:lpstr>
      <vt:lpstr>Rational Perspective</vt:lpstr>
      <vt:lpstr>Rational Perspective Cont.</vt:lpstr>
      <vt:lpstr>Consider:</vt:lpstr>
      <vt:lpstr>Systems Perspective</vt:lpstr>
      <vt:lpstr>Systems Perspective Cont.</vt:lpstr>
      <vt:lpstr>Consider</vt:lpstr>
      <vt:lpstr>Interactional/Interpretive Perspective</vt:lpstr>
      <vt:lpstr>Interactional/Interpretive Perspective Cont.</vt:lpstr>
      <vt:lpstr>Consider</vt:lpstr>
      <vt:lpstr>Critical Perspective</vt:lpstr>
      <vt:lpstr>Critical Perspective Cont.</vt:lpstr>
      <vt:lpstr>Consider:</vt:lpstr>
      <vt:lpstr>Burnout: A Negative Organizational Outcome</vt:lpstr>
      <vt:lpstr>Burnout: A Negative  Organizational Outcome Cont.</vt:lpstr>
      <vt:lpstr>Burnout: A Negative  Organizational Outcome Cont.</vt:lpstr>
      <vt:lpstr>Consider</vt:lpstr>
      <vt:lpstr>Social Work and Formal Organizations</vt:lpstr>
      <vt:lpstr>Social Work and Organizations:  Questions about Privatization</vt:lpstr>
      <vt:lpstr>Technology and Social Service Organizations</vt:lpstr>
      <vt:lpstr>Social Work Leadership in  Formal Organizations</vt:lpstr>
      <vt:lpstr>Social Work Leadership in  Formal Organizations Cont.</vt:lpstr>
      <vt:lpstr>Culturally Sensitive Care Systems</vt:lpstr>
      <vt:lpstr>Culturally Sensitive Care Systems Cont.</vt:lpstr>
      <vt:lpstr>Culturally Sensitive Care Systems Cont.</vt:lpstr>
    </vt:vector>
  </TitlesOfParts>
  <Company>Sage Publications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kbierach</dc:creator>
  <cp:lastModifiedBy>Anderson,Wayne (DFPS)</cp:lastModifiedBy>
  <cp:revision>11</cp:revision>
  <dcterms:created xsi:type="dcterms:W3CDTF">2014-09-23T19:11:58Z</dcterms:created>
  <dcterms:modified xsi:type="dcterms:W3CDTF">2020-03-25T06:04:51Z</dcterms:modified>
</cp:coreProperties>
</file>